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59" r:id="rId5"/>
    <p:sldId id="261" r:id="rId6"/>
    <p:sldId id="270" r:id="rId7"/>
    <p:sldId id="260" r:id="rId8"/>
    <p:sldId id="262" r:id="rId9"/>
    <p:sldId id="263" r:id="rId10"/>
    <p:sldId id="264" r:id="rId11"/>
    <p:sldId id="265" r:id="rId12"/>
    <p:sldId id="266" r:id="rId13"/>
    <p:sldId id="277" r:id="rId14"/>
    <p:sldId id="267" r:id="rId15"/>
    <p:sldId id="268" r:id="rId16"/>
    <p:sldId id="269" r:id="rId17"/>
    <p:sldId id="279" r:id="rId18"/>
    <p:sldId id="271" r:id="rId19"/>
    <p:sldId id="272"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3235" autoAdjust="0"/>
    <p:restoredTop sz="94660"/>
  </p:normalViewPr>
  <p:slideViewPr>
    <p:cSldViewPr snapToGrid="0">
      <p:cViewPr varScale="1">
        <p:scale>
          <a:sx n="69" d="100"/>
          <a:sy n="69" d="100"/>
        </p:scale>
        <p:origin x="852"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C6A671-6B07-4C6B-9BD9-D0F63B81EC73}" type="datetimeFigureOut">
              <a:rPr lang="en-GB" smtClean="0"/>
              <a:pPr/>
              <a:t>31/01/2022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B24DB-7B83-4146-A953-83BAD50D9DA2}" type="slidenum">
              <a:rPr lang="en-GB" smtClean="0"/>
              <a:pPr/>
              <a:t>‹#›</a:t>
            </a:fld>
            <a:endParaRPr lang="en-GB"/>
          </a:p>
        </p:txBody>
      </p:sp>
    </p:spTree>
    <p:extLst>
      <p:ext uri="{BB962C8B-B14F-4D97-AF65-F5344CB8AC3E}">
        <p14:creationId xmlns:p14="http://schemas.microsoft.com/office/powerpoint/2010/main" val="935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BB3143-527D-4B23-9603-AC5D9D955815}"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72321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67A3D1-9DBC-4DDC-A2F0-906EC4644F74}"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66724622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67A3D1-9DBC-4DDC-A2F0-906EC4644F74}"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90776186"/>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67A3D1-9DBC-4DDC-A2F0-906EC4644F74}"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1258645066"/>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67A3D1-9DBC-4DDC-A2F0-906EC4644F74}"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052026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67A3D1-9DBC-4DDC-A2F0-906EC4644F74}"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1887081817"/>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52BD7B-7781-4168-9D9E-47AF223E1DAA}"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8914372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968465-A34D-4E59-BE94-139F40C26611}"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518186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7D5556-6E02-492D-B3BC-220BD30B6F72}"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178269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B579E-3822-49F6-AA76-D7DF28E14DCD}" type="datetime1">
              <a:rPr lang="en-GB" smtClean="0"/>
              <a:pPr/>
              <a:t>31/01/2022</a:t>
            </a:fld>
            <a:endParaRPr lang="en-GB"/>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3883326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629BA9-1CCA-44F1-A422-B9E2E346111D}" type="datetime1">
              <a:rPr lang="en-GB" smtClean="0"/>
              <a:pPr/>
              <a:t>31/01/2022</a:t>
            </a:fld>
            <a:endParaRPr lang="en-GB"/>
          </a:p>
        </p:txBody>
      </p:sp>
      <p:sp>
        <p:nvSpPr>
          <p:cNvPr id="6" name="Footer Placeholder 5"/>
          <p:cNvSpPr>
            <a:spLocks noGrp="1"/>
          </p:cNvSpPr>
          <p:nvPr>
            <p:ph type="ftr" sz="quarter" idx="11"/>
          </p:nvPr>
        </p:nvSpPr>
        <p:spPr/>
        <p:txBody>
          <a:bodyPr/>
          <a:lstStyle/>
          <a:p>
            <a:r>
              <a:rPr lang="en-GB"/>
              <a:t>(C) DPCU, Dormaa East</a:t>
            </a:r>
          </a:p>
        </p:txBody>
      </p:sp>
      <p:sp>
        <p:nvSpPr>
          <p:cNvPr id="7" name="Slide Number Placeholder 6"/>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741771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135092-E285-45BD-9DB2-50019E78F588}" type="datetime1">
              <a:rPr lang="en-GB" smtClean="0"/>
              <a:pPr/>
              <a:t>31/01/2022</a:t>
            </a:fld>
            <a:endParaRPr lang="en-GB"/>
          </a:p>
        </p:txBody>
      </p:sp>
      <p:sp>
        <p:nvSpPr>
          <p:cNvPr id="8" name="Footer Placeholder 7"/>
          <p:cNvSpPr>
            <a:spLocks noGrp="1"/>
          </p:cNvSpPr>
          <p:nvPr>
            <p:ph type="ftr" sz="quarter" idx="11"/>
          </p:nvPr>
        </p:nvSpPr>
        <p:spPr/>
        <p:txBody>
          <a:bodyPr/>
          <a:lstStyle/>
          <a:p>
            <a:r>
              <a:rPr lang="en-GB"/>
              <a:t>(C) DPCU, Dormaa East</a:t>
            </a:r>
          </a:p>
        </p:txBody>
      </p:sp>
      <p:sp>
        <p:nvSpPr>
          <p:cNvPr id="9" name="Slide Number Placeholder 8"/>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1522756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3AD642-FFCF-4DDB-A08F-5C9C19486141}" type="datetime1">
              <a:rPr lang="en-GB" smtClean="0"/>
              <a:pPr/>
              <a:t>31/01/2022</a:t>
            </a:fld>
            <a:endParaRPr lang="en-GB"/>
          </a:p>
        </p:txBody>
      </p:sp>
      <p:sp>
        <p:nvSpPr>
          <p:cNvPr id="4" name="Footer Placeholder 3"/>
          <p:cNvSpPr>
            <a:spLocks noGrp="1"/>
          </p:cNvSpPr>
          <p:nvPr>
            <p:ph type="ftr" sz="quarter" idx="11"/>
          </p:nvPr>
        </p:nvSpPr>
        <p:spPr/>
        <p:txBody>
          <a:bodyPr/>
          <a:lstStyle/>
          <a:p>
            <a:r>
              <a:rPr lang="en-GB"/>
              <a:t>(C) DPCU, Dormaa East</a:t>
            </a:r>
          </a:p>
        </p:txBody>
      </p:sp>
      <p:sp>
        <p:nvSpPr>
          <p:cNvPr id="5" name="Slide Number Placeholder 4"/>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938958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E8BE5-F5AA-4826-A371-8E3988EC1267}" type="datetime1">
              <a:rPr lang="en-GB" smtClean="0"/>
              <a:pPr/>
              <a:t>31/01/2022</a:t>
            </a:fld>
            <a:endParaRPr lang="en-GB"/>
          </a:p>
        </p:txBody>
      </p:sp>
      <p:sp>
        <p:nvSpPr>
          <p:cNvPr id="3" name="Footer Placeholder 2"/>
          <p:cNvSpPr>
            <a:spLocks noGrp="1"/>
          </p:cNvSpPr>
          <p:nvPr>
            <p:ph type="ftr" sz="quarter" idx="11"/>
          </p:nvPr>
        </p:nvSpPr>
        <p:spPr/>
        <p:txBody>
          <a:bodyPr/>
          <a:lstStyle/>
          <a:p>
            <a:r>
              <a:rPr lang="en-GB"/>
              <a:t>(C) DPCU, Dormaa East</a:t>
            </a:r>
          </a:p>
        </p:txBody>
      </p:sp>
      <p:sp>
        <p:nvSpPr>
          <p:cNvPr id="4" name="Slide Number Placeholder 3"/>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4206143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1503A-57B4-41BA-A0DE-D8BA711ECB77}" type="datetime1">
              <a:rPr lang="en-GB" smtClean="0"/>
              <a:pPr/>
              <a:t>31/01/2022</a:t>
            </a:fld>
            <a:endParaRPr lang="en-GB"/>
          </a:p>
        </p:txBody>
      </p:sp>
      <p:sp>
        <p:nvSpPr>
          <p:cNvPr id="6" name="Footer Placeholder 5"/>
          <p:cNvSpPr>
            <a:spLocks noGrp="1"/>
          </p:cNvSpPr>
          <p:nvPr>
            <p:ph type="ftr" sz="quarter" idx="11"/>
          </p:nvPr>
        </p:nvSpPr>
        <p:spPr/>
        <p:txBody>
          <a:bodyPr/>
          <a:lstStyle/>
          <a:p>
            <a:r>
              <a:rPr lang="en-GB"/>
              <a:t>(C) DPCU, Dormaa East</a:t>
            </a:r>
          </a:p>
        </p:txBody>
      </p:sp>
      <p:sp>
        <p:nvSpPr>
          <p:cNvPr id="7" name="Slide Number Placeholder 6"/>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105699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E1A210-386E-4D66-9800-2A7210BB6E11}" type="datetime1">
              <a:rPr lang="en-GB" smtClean="0"/>
              <a:pPr/>
              <a:t>31/01/2022</a:t>
            </a:fld>
            <a:endParaRPr lang="en-GB"/>
          </a:p>
        </p:txBody>
      </p:sp>
      <p:sp>
        <p:nvSpPr>
          <p:cNvPr id="6" name="Footer Placeholder 5"/>
          <p:cNvSpPr>
            <a:spLocks noGrp="1"/>
          </p:cNvSpPr>
          <p:nvPr>
            <p:ph type="ftr" sz="quarter" idx="11"/>
          </p:nvPr>
        </p:nvSpPr>
        <p:spPr/>
        <p:txBody>
          <a:bodyPr/>
          <a:lstStyle/>
          <a:p>
            <a:r>
              <a:rPr lang="en-GB"/>
              <a:t>(C) DPCU, Dormaa East</a:t>
            </a:r>
          </a:p>
        </p:txBody>
      </p:sp>
      <p:sp>
        <p:nvSpPr>
          <p:cNvPr id="7" name="Slide Number Placeholder 6"/>
          <p:cNvSpPr>
            <a:spLocks noGrp="1"/>
          </p:cNvSpPr>
          <p:nvPr>
            <p:ph type="sldNum" sz="quarter" idx="12"/>
          </p:nvPr>
        </p:nvSpPr>
        <p:spPr/>
        <p:txBody>
          <a:bodyPr/>
          <a:lstStyle/>
          <a:p>
            <a:fld id="{ABAFC123-AD5D-4140-93FE-F545F70610D4}" type="slidenum">
              <a:rPr lang="en-GB" smtClean="0"/>
              <a:pPr/>
              <a:t>‹#›</a:t>
            </a:fld>
            <a:endParaRPr lang="en-GB"/>
          </a:p>
        </p:txBody>
      </p:sp>
    </p:spTree>
    <p:extLst>
      <p:ext uri="{BB962C8B-B14F-4D97-AF65-F5344CB8AC3E}">
        <p14:creationId xmlns:p14="http://schemas.microsoft.com/office/powerpoint/2010/main" val="2682134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67A3D1-9DBC-4DDC-A2F0-906EC4644F74}" type="datetime1">
              <a:rPr lang="en-GB" smtClean="0"/>
              <a:pPr/>
              <a:t>31/01/2022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(C) DPCU, Dormaa East</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BAFC123-AD5D-4140-93FE-F545F70610D4}" type="slidenum">
              <a:rPr lang="en-GB" smtClean="0"/>
              <a:pPr/>
              <a:t>‹#›</a:t>
            </a:fld>
            <a:endParaRPr lang="en-GB"/>
          </a:p>
        </p:txBody>
      </p:sp>
    </p:spTree>
    <p:extLst>
      <p:ext uri="{BB962C8B-B14F-4D97-AF65-F5344CB8AC3E}">
        <p14:creationId xmlns:p14="http://schemas.microsoft.com/office/powerpoint/2010/main" val="1019340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3508-13EE-4EBC-BE09-36D094423E08}"/>
              </a:ext>
            </a:extLst>
          </p:cNvPr>
          <p:cNvSpPr>
            <a:spLocks noGrp="1"/>
          </p:cNvSpPr>
          <p:nvPr>
            <p:ph type="ctrTitle"/>
          </p:nvPr>
        </p:nvSpPr>
        <p:spPr>
          <a:xfrm>
            <a:off x="1073427" y="1122363"/>
            <a:ext cx="9806608" cy="1488315"/>
          </a:xfrm>
        </p:spPr>
        <p:txBody>
          <a:bodyPr>
            <a:normAutofit/>
          </a:bodyPr>
          <a:lstStyle/>
          <a:p>
            <a:r>
              <a:rPr lang="en-GB" sz="4000" dirty="0"/>
              <a:t>Public Hearing on District Medium Term Development Plan (2022 – 2025)</a:t>
            </a:r>
          </a:p>
        </p:txBody>
      </p:sp>
      <p:sp>
        <p:nvSpPr>
          <p:cNvPr id="3" name="Subtitle 2">
            <a:extLst>
              <a:ext uri="{FF2B5EF4-FFF2-40B4-BE49-F238E27FC236}">
                <a16:creationId xmlns:a16="http://schemas.microsoft.com/office/drawing/2014/main" id="{C12DA38B-7F14-4D2B-9958-E21C60944299}"/>
              </a:ext>
            </a:extLst>
          </p:cNvPr>
          <p:cNvSpPr>
            <a:spLocks noGrp="1"/>
          </p:cNvSpPr>
          <p:nvPr>
            <p:ph type="subTitle" idx="1"/>
          </p:nvPr>
        </p:nvSpPr>
        <p:spPr>
          <a:xfrm>
            <a:off x="1524000" y="3769485"/>
            <a:ext cx="9144000" cy="1655762"/>
          </a:xfrm>
        </p:spPr>
        <p:txBody>
          <a:bodyPr/>
          <a:lstStyle/>
          <a:p>
            <a:pPr algn="l"/>
            <a:r>
              <a:rPr lang="en-GB" dirty="0"/>
              <a:t>Anthonia </a:t>
            </a:r>
            <a:r>
              <a:rPr lang="en-GB" dirty="0" err="1"/>
              <a:t>Ayamga</a:t>
            </a:r>
            <a:endParaRPr lang="en-GB" dirty="0"/>
          </a:p>
          <a:p>
            <a:pPr algn="l"/>
            <a:r>
              <a:rPr lang="en-GB" dirty="0"/>
              <a:t>Senior District Development Planning Officer</a:t>
            </a:r>
          </a:p>
        </p:txBody>
      </p:sp>
      <p:sp>
        <p:nvSpPr>
          <p:cNvPr id="4" name="Footer Placeholder 3">
            <a:extLst>
              <a:ext uri="{FF2B5EF4-FFF2-40B4-BE49-F238E27FC236}">
                <a16:creationId xmlns:a16="http://schemas.microsoft.com/office/drawing/2014/main" id="{02B73FDB-12CF-4BD9-A3CD-449265F0CEB1}"/>
              </a:ext>
            </a:extLst>
          </p:cNvPr>
          <p:cNvSpPr>
            <a:spLocks noGrp="1"/>
          </p:cNvSpPr>
          <p:nvPr>
            <p:ph type="ftr" sz="quarter" idx="11"/>
          </p:nvPr>
        </p:nvSpPr>
        <p:spPr>
          <a:xfrm>
            <a:off x="1073427" y="6356350"/>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DE285D74-892C-40A4-92B4-ADAD7CADED8C}"/>
              </a:ext>
            </a:extLst>
          </p:cNvPr>
          <p:cNvSpPr>
            <a:spLocks noGrp="1"/>
          </p:cNvSpPr>
          <p:nvPr>
            <p:ph type="sldNum" sz="quarter" idx="12"/>
          </p:nvPr>
        </p:nvSpPr>
        <p:spPr/>
        <p:txBody>
          <a:bodyPr/>
          <a:lstStyle/>
          <a:p>
            <a:fld id="{ABAFC123-AD5D-4140-93FE-F545F70610D4}" type="slidenum">
              <a:rPr lang="en-GB" smtClean="0"/>
              <a:pPr/>
              <a:t>1</a:t>
            </a:fld>
            <a:endParaRPr lang="en-GB"/>
          </a:p>
        </p:txBody>
      </p:sp>
    </p:spTree>
    <p:extLst>
      <p:ext uri="{BB962C8B-B14F-4D97-AF65-F5344CB8AC3E}">
        <p14:creationId xmlns:p14="http://schemas.microsoft.com/office/powerpoint/2010/main" val="3498341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B2F5A-17DB-43F5-BE5F-99D6D4016954}"/>
              </a:ext>
            </a:extLst>
          </p:cNvPr>
          <p:cNvSpPr>
            <a:spLocks noGrp="1"/>
          </p:cNvSpPr>
          <p:nvPr>
            <p:ph type="title"/>
          </p:nvPr>
        </p:nvSpPr>
        <p:spPr/>
        <p:txBody>
          <a:bodyPr>
            <a:normAutofit fontScale="90000"/>
          </a:bodyPr>
          <a:lstStyle/>
          <a:p>
            <a:r>
              <a:rPr lang="en-GB" dirty="0"/>
              <a:t>Main Development Issues (3)</a:t>
            </a:r>
            <a:br>
              <a:rPr lang="en-GB" dirty="0"/>
            </a:br>
            <a:r>
              <a:rPr lang="en-GB" sz="3200" i="1" dirty="0"/>
              <a:t>environment, infrastructure and human settlements</a:t>
            </a:r>
          </a:p>
        </p:txBody>
      </p:sp>
      <p:sp>
        <p:nvSpPr>
          <p:cNvPr id="3" name="Content Placeholder 2">
            <a:extLst>
              <a:ext uri="{FF2B5EF4-FFF2-40B4-BE49-F238E27FC236}">
                <a16:creationId xmlns:a16="http://schemas.microsoft.com/office/drawing/2014/main" id="{427D95D6-D9EA-4BDB-866E-E3FE25ADD297}"/>
              </a:ext>
            </a:extLst>
          </p:cNvPr>
          <p:cNvSpPr>
            <a:spLocks noGrp="1"/>
          </p:cNvSpPr>
          <p:nvPr>
            <p:ph idx="1"/>
          </p:nvPr>
        </p:nvSpPr>
        <p:spPr>
          <a:xfrm>
            <a:off x="838200" y="1825625"/>
            <a:ext cx="5257800" cy="4351338"/>
          </a:xfrm>
        </p:spPr>
        <p:txBody>
          <a:bodyPr>
            <a:noAutofit/>
          </a:bodyPr>
          <a:lstStyle/>
          <a:p>
            <a:r>
              <a:rPr lang="en-GB" sz="3200" dirty="0"/>
              <a:t>Inadequate market infrastructure</a:t>
            </a:r>
          </a:p>
          <a:p>
            <a:r>
              <a:rPr lang="en-GB" sz="3200" dirty="0"/>
              <a:t>Broken culverts and bridges</a:t>
            </a:r>
          </a:p>
          <a:p>
            <a:r>
              <a:rPr lang="en-GB" sz="3200" dirty="0"/>
              <a:t>Lack of layout schemes for new sites</a:t>
            </a:r>
          </a:p>
          <a:p>
            <a:r>
              <a:rPr lang="en-GB" sz="3200" dirty="0"/>
              <a:t>Haphazard development</a:t>
            </a:r>
          </a:p>
          <a:p>
            <a:r>
              <a:rPr lang="en-GB" sz="3200" dirty="0"/>
              <a:t>Over-exploitation and inefficient use of forest resources</a:t>
            </a:r>
          </a:p>
          <a:p>
            <a:endParaRPr lang="en-GB" sz="3200" dirty="0"/>
          </a:p>
        </p:txBody>
      </p:sp>
      <p:sp>
        <p:nvSpPr>
          <p:cNvPr id="5" name="Footer Placeholder 4">
            <a:extLst>
              <a:ext uri="{FF2B5EF4-FFF2-40B4-BE49-F238E27FC236}">
                <a16:creationId xmlns:a16="http://schemas.microsoft.com/office/drawing/2014/main" id="{5786455C-12A2-4093-BC88-B26FB2BE1DD5}"/>
              </a:ext>
            </a:extLst>
          </p:cNvPr>
          <p:cNvSpPr>
            <a:spLocks noGrp="1"/>
          </p:cNvSpPr>
          <p:nvPr>
            <p:ph type="ftr" sz="quarter" idx="11"/>
          </p:nvPr>
        </p:nvSpPr>
        <p:spPr>
          <a:xfrm>
            <a:off x="838200" y="6310312"/>
            <a:ext cx="4114800" cy="365125"/>
          </a:xfrm>
        </p:spPr>
        <p:txBody>
          <a:bodyPr/>
          <a:lstStyle/>
          <a:p>
            <a:pPr algn="l"/>
            <a:r>
              <a:rPr lang="en-GB" dirty="0"/>
              <a:t>© DPCU, </a:t>
            </a:r>
            <a:r>
              <a:rPr lang="en-GB" dirty="0" err="1"/>
              <a:t>Dormaa</a:t>
            </a:r>
            <a:r>
              <a:rPr lang="en-GB" dirty="0"/>
              <a:t> East, January 2022</a:t>
            </a:r>
          </a:p>
        </p:txBody>
      </p:sp>
      <p:sp>
        <p:nvSpPr>
          <p:cNvPr id="6" name="Slide Number Placeholder 5">
            <a:extLst>
              <a:ext uri="{FF2B5EF4-FFF2-40B4-BE49-F238E27FC236}">
                <a16:creationId xmlns:a16="http://schemas.microsoft.com/office/drawing/2014/main" id="{C93F69C7-6A16-4733-AFDD-1A182539BB20}"/>
              </a:ext>
            </a:extLst>
          </p:cNvPr>
          <p:cNvSpPr>
            <a:spLocks noGrp="1"/>
          </p:cNvSpPr>
          <p:nvPr>
            <p:ph type="sldNum" sz="quarter" idx="12"/>
          </p:nvPr>
        </p:nvSpPr>
        <p:spPr/>
        <p:txBody>
          <a:bodyPr/>
          <a:lstStyle/>
          <a:p>
            <a:fld id="{ABAFC123-AD5D-4140-93FE-F545F70610D4}" type="slidenum">
              <a:rPr lang="en-GB" smtClean="0"/>
              <a:pPr/>
              <a:t>10</a:t>
            </a:fld>
            <a:endParaRPr lang="en-GB"/>
          </a:p>
        </p:txBody>
      </p:sp>
      <p:sp>
        <p:nvSpPr>
          <p:cNvPr id="4" name="Content Placeholder 2">
            <a:extLst>
              <a:ext uri="{FF2B5EF4-FFF2-40B4-BE49-F238E27FC236}">
                <a16:creationId xmlns:a16="http://schemas.microsoft.com/office/drawing/2014/main" id="{29DE3F28-B3AF-4046-9083-7820552CE95F}"/>
              </a:ext>
            </a:extLst>
          </p:cNvPr>
          <p:cNvSpPr txBox="1">
            <a:spLocks/>
          </p:cNvSpPr>
          <p:nvPr/>
        </p:nvSpPr>
        <p:spPr>
          <a:xfrm>
            <a:off x="6397487" y="1690688"/>
            <a:ext cx="52578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dirty="0"/>
              <a:t>Inadequate potable water facilities</a:t>
            </a:r>
          </a:p>
          <a:p>
            <a:r>
              <a:rPr lang="en-GB" sz="3200" dirty="0"/>
              <a:t>Illegal mining</a:t>
            </a:r>
          </a:p>
          <a:p>
            <a:r>
              <a:rPr lang="en-GB" sz="3200" dirty="0"/>
              <a:t>Vulnerability to climate change</a:t>
            </a:r>
          </a:p>
          <a:p>
            <a:r>
              <a:rPr lang="en-GB" sz="3200" dirty="0"/>
              <a:t>High incidence of wildfires</a:t>
            </a:r>
          </a:p>
          <a:p>
            <a:r>
              <a:rPr lang="en-GB" sz="3200" dirty="0"/>
              <a:t>Indiscriminate use of weedicides</a:t>
            </a:r>
          </a:p>
          <a:p>
            <a:endParaRPr lang="en-GB" dirty="0"/>
          </a:p>
        </p:txBody>
      </p:sp>
    </p:spTree>
    <p:extLst>
      <p:ext uri="{BB962C8B-B14F-4D97-AF65-F5344CB8AC3E}">
        <p14:creationId xmlns:p14="http://schemas.microsoft.com/office/powerpoint/2010/main" val="2262176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91420-6BC7-4115-A01A-6ABBAF45CFB9}"/>
              </a:ext>
            </a:extLst>
          </p:cNvPr>
          <p:cNvSpPr>
            <a:spLocks noGrp="1"/>
          </p:cNvSpPr>
          <p:nvPr>
            <p:ph type="title"/>
          </p:nvPr>
        </p:nvSpPr>
        <p:spPr/>
        <p:txBody>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Main Development Issues (4)</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GB" sz="3200" b="0" i="1" u="none" strike="noStrike" kern="1200" cap="none" spc="0" normalizeH="0" baseline="0" noProof="0" dirty="0">
                <a:ln>
                  <a:noFill/>
                </a:ln>
                <a:solidFill>
                  <a:prstClr val="black"/>
                </a:solidFill>
                <a:effectLst/>
                <a:uLnTx/>
                <a:uFillTx/>
                <a:latin typeface="Calibri Light" panose="020F0302020204030204"/>
                <a:ea typeface="+mj-ea"/>
                <a:cs typeface="+mj-cs"/>
              </a:rPr>
              <a:t>governance, corruption and public accountability</a:t>
            </a:r>
            <a:endParaRPr lang="en-GB" dirty="0"/>
          </a:p>
        </p:txBody>
      </p:sp>
      <p:sp>
        <p:nvSpPr>
          <p:cNvPr id="3" name="Content Placeholder 2">
            <a:extLst>
              <a:ext uri="{FF2B5EF4-FFF2-40B4-BE49-F238E27FC236}">
                <a16:creationId xmlns:a16="http://schemas.microsoft.com/office/drawing/2014/main" id="{000230BD-A8D3-447E-A39F-A7ADE9F75FE7}"/>
              </a:ext>
            </a:extLst>
          </p:cNvPr>
          <p:cNvSpPr>
            <a:spLocks noGrp="1"/>
          </p:cNvSpPr>
          <p:nvPr>
            <p:ph idx="1"/>
          </p:nvPr>
        </p:nvSpPr>
        <p:spPr/>
        <p:txBody>
          <a:bodyPr>
            <a:normAutofit/>
          </a:bodyPr>
          <a:lstStyle/>
          <a:p>
            <a:r>
              <a:rPr lang="en-GB" dirty="0"/>
              <a:t>Poor participation of communities in planning, implementation, monitoring and evaluation</a:t>
            </a:r>
          </a:p>
          <a:p>
            <a:r>
              <a:rPr lang="en-GB" dirty="0"/>
              <a:t>Poor access to public information </a:t>
            </a:r>
          </a:p>
          <a:p>
            <a:r>
              <a:rPr lang="en-GB" dirty="0"/>
              <a:t>Inadequate  involvement in the development process</a:t>
            </a:r>
          </a:p>
          <a:p>
            <a:r>
              <a:rPr lang="en-GB" dirty="0"/>
              <a:t>Inadequate funding </a:t>
            </a:r>
          </a:p>
          <a:p>
            <a:r>
              <a:rPr lang="en-GB" dirty="0"/>
              <a:t>Inadequate database at the departmental level</a:t>
            </a:r>
          </a:p>
          <a:p>
            <a:r>
              <a:rPr lang="en-GB" dirty="0"/>
              <a:t>Poor record keeping by departments of the assembly</a:t>
            </a:r>
          </a:p>
          <a:p>
            <a:r>
              <a:rPr lang="en-GB" dirty="0"/>
              <a:t>Fragmented Management Information Systems at the District level</a:t>
            </a:r>
          </a:p>
          <a:p>
            <a:endParaRPr lang="en-GB" dirty="0"/>
          </a:p>
        </p:txBody>
      </p:sp>
      <p:sp>
        <p:nvSpPr>
          <p:cNvPr id="4" name="Footer Placeholder 3">
            <a:extLst>
              <a:ext uri="{FF2B5EF4-FFF2-40B4-BE49-F238E27FC236}">
                <a16:creationId xmlns:a16="http://schemas.microsoft.com/office/drawing/2014/main" id="{2EFF7D7B-B70A-45AC-A5A5-6795DAC5A9A3}"/>
              </a:ext>
            </a:extLst>
          </p:cNvPr>
          <p:cNvSpPr>
            <a:spLocks noGrp="1"/>
          </p:cNvSpPr>
          <p:nvPr>
            <p:ph type="ftr" sz="quarter" idx="11"/>
          </p:nvPr>
        </p:nvSpPr>
        <p:spPr>
          <a:xfrm>
            <a:off x="838200" y="6356350"/>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144A9459-CAD8-420F-BAEA-20B400A8F413}"/>
              </a:ext>
            </a:extLst>
          </p:cNvPr>
          <p:cNvSpPr>
            <a:spLocks noGrp="1"/>
          </p:cNvSpPr>
          <p:nvPr>
            <p:ph type="sldNum" sz="quarter" idx="12"/>
          </p:nvPr>
        </p:nvSpPr>
        <p:spPr/>
        <p:txBody>
          <a:bodyPr/>
          <a:lstStyle/>
          <a:p>
            <a:fld id="{ABAFC123-AD5D-4140-93FE-F545F70610D4}" type="slidenum">
              <a:rPr lang="en-GB" smtClean="0"/>
              <a:pPr/>
              <a:t>11</a:t>
            </a:fld>
            <a:endParaRPr lang="en-GB"/>
          </a:p>
        </p:txBody>
      </p:sp>
    </p:spTree>
    <p:extLst>
      <p:ext uri="{BB962C8B-B14F-4D97-AF65-F5344CB8AC3E}">
        <p14:creationId xmlns:p14="http://schemas.microsoft.com/office/powerpoint/2010/main" val="3898757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AC067-6DCA-4931-B98F-4D7C36D77B32}"/>
              </a:ext>
            </a:extLst>
          </p:cNvPr>
          <p:cNvSpPr>
            <a:spLocks noGrp="1"/>
          </p:cNvSpPr>
          <p:nvPr>
            <p:ph type="title"/>
          </p:nvPr>
        </p:nvSpPr>
        <p:spPr>
          <a:xfrm>
            <a:off x="838200" y="365126"/>
            <a:ext cx="10515600" cy="1036094"/>
          </a:xfrm>
        </p:spPr>
        <p:txBody>
          <a:bodyPr>
            <a:normAutofit fontScale="90000"/>
          </a:bodyPr>
          <a:lstStyle/>
          <a:p>
            <a:r>
              <a:rPr lang="en-GB" dirty="0"/>
              <a:t>POCC of the District (1)</a:t>
            </a:r>
            <a:br>
              <a:rPr lang="en-GB" dirty="0"/>
            </a:br>
            <a:r>
              <a:rPr lang="en-GB" sz="3200" i="1" dirty="0"/>
              <a:t>potentials</a:t>
            </a:r>
            <a:endParaRPr lang="en-GB" i="1" dirty="0"/>
          </a:p>
        </p:txBody>
      </p:sp>
      <p:sp>
        <p:nvSpPr>
          <p:cNvPr id="6" name="Content Placeholder 5"/>
          <p:cNvSpPr>
            <a:spLocks noGrp="1"/>
          </p:cNvSpPr>
          <p:nvPr>
            <p:ph sz="half" idx="1"/>
          </p:nvPr>
        </p:nvSpPr>
        <p:spPr>
          <a:xfrm>
            <a:off x="274320" y="1528354"/>
            <a:ext cx="5551714" cy="5029200"/>
          </a:xfrm>
        </p:spPr>
        <p:txBody>
          <a:bodyPr>
            <a:noAutofit/>
          </a:bodyPr>
          <a:lstStyle/>
          <a:p>
            <a:r>
              <a:rPr lang="en-AU" sz="2400" dirty="0"/>
              <a:t>Existence of gazetted fee fixing resolution.</a:t>
            </a:r>
          </a:p>
          <a:p>
            <a:r>
              <a:rPr lang="en-AU" sz="2400" dirty="0"/>
              <a:t>Availability of rateable property(Hotels, filling stations, </a:t>
            </a:r>
            <a:r>
              <a:rPr lang="en-AU" sz="2400" dirty="0" err="1"/>
              <a:t>etc</a:t>
            </a:r>
            <a:r>
              <a:rPr lang="en-AU" sz="2400" dirty="0"/>
              <a:t>)</a:t>
            </a:r>
          </a:p>
          <a:p>
            <a:r>
              <a:rPr lang="en-AU" sz="2400" dirty="0"/>
              <a:t>Presence of  Poultry businesses establishments</a:t>
            </a:r>
            <a:endParaRPr lang="en-US" sz="2400" dirty="0"/>
          </a:p>
          <a:p>
            <a:r>
              <a:rPr lang="en-AU" sz="2400" dirty="0"/>
              <a:t>Existence of Poultry processing factory(In progress)</a:t>
            </a:r>
          </a:p>
          <a:p>
            <a:r>
              <a:rPr lang="en-AU" sz="2400" dirty="0"/>
              <a:t>Willingness of the vulnerable to engage in productive activities.</a:t>
            </a:r>
            <a:endParaRPr lang="en-US" sz="2400" dirty="0"/>
          </a:p>
          <a:p>
            <a:pPr marL="0" lvl="0" indent="0">
              <a:buNone/>
            </a:pPr>
            <a:endParaRPr lang="en-US" sz="2400" dirty="0"/>
          </a:p>
          <a:p>
            <a:endParaRPr lang="en-US" dirty="0"/>
          </a:p>
          <a:p>
            <a:endParaRPr lang="en-US" b="1" dirty="0"/>
          </a:p>
        </p:txBody>
      </p:sp>
      <p:sp>
        <p:nvSpPr>
          <p:cNvPr id="7" name="Content Placeholder 6"/>
          <p:cNvSpPr>
            <a:spLocks noGrp="1"/>
          </p:cNvSpPr>
          <p:nvPr>
            <p:ph sz="half" idx="2"/>
          </p:nvPr>
        </p:nvSpPr>
        <p:spPr>
          <a:xfrm>
            <a:off x="5721531" y="1580606"/>
            <a:ext cx="6283235" cy="4596357"/>
          </a:xfrm>
        </p:spPr>
        <p:txBody>
          <a:bodyPr>
            <a:noAutofit/>
          </a:bodyPr>
          <a:lstStyle/>
          <a:p>
            <a:r>
              <a:rPr lang="en-AU" sz="2400" dirty="0"/>
              <a:t>Existence  of Decentralised government dept.</a:t>
            </a:r>
            <a:endParaRPr lang="en-US" sz="2400" dirty="0"/>
          </a:p>
          <a:p>
            <a:r>
              <a:rPr lang="en-AU" sz="2400" dirty="0"/>
              <a:t> Availability of vast land for commercial and agric purposes</a:t>
            </a:r>
            <a:endParaRPr lang="en-US" sz="2400" dirty="0"/>
          </a:p>
          <a:p>
            <a:r>
              <a:rPr lang="en-AU" sz="2400" dirty="0"/>
              <a:t>Availability of Youthful population(manpower)</a:t>
            </a:r>
            <a:endParaRPr lang="en-US" sz="2400" dirty="0"/>
          </a:p>
          <a:p>
            <a:r>
              <a:rPr lang="en-AU" sz="2400" dirty="0"/>
              <a:t>Existence of Relative peace &amp; Security</a:t>
            </a:r>
            <a:endParaRPr lang="en-US" sz="2400" dirty="0"/>
          </a:p>
          <a:p>
            <a:r>
              <a:rPr lang="en-AU" sz="2400" dirty="0"/>
              <a:t> Existence of </a:t>
            </a:r>
            <a:r>
              <a:rPr lang="en-AU" sz="2400" dirty="0" err="1"/>
              <a:t>Okuafopa</a:t>
            </a:r>
            <a:r>
              <a:rPr lang="en-AU" sz="2400" dirty="0"/>
              <a:t> </a:t>
            </a:r>
            <a:r>
              <a:rPr lang="en-AU" sz="2400" dirty="0" err="1"/>
              <a:t>Agric</a:t>
            </a:r>
            <a:r>
              <a:rPr lang="en-AU" sz="2400" dirty="0"/>
              <a:t> Collage</a:t>
            </a:r>
            <a:endParaRPr lang="en-US" sz="2400" dirty="0"/>
          </a:p>
        </p:txBody>
      </p:sp>
      <p:sp>
        <p:nvSpPr>
          <p:cNvPr id="4" name="Footer Placeholder 3">
            <a:extLst>
              <a:ext uri="{FF2B5EF4-FFF2-40B4-BE49-F238E27FC236}">
                <a16:creationId xmlns:a16="http://schemas.microsoft.com/office/drawing/2014/main" id="{65213CD1-0B6F-4B0F-9395-5805E50BD83F}"/>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26965CFB-3F70-43E6-AF31-12B9CF1E5E02}"/>
              </a:ext>
            </a:extLst>
          </p:cNvPr>
          <p:cNvSpPr>
            <a:spLocks noGrp="1"/>
          </p:cNvSpPr>
          <p:nvPr>
            <p:ph type="sldNum" sz="quarter" idx="12"/>
          </p:nvPr>
        </p:nvSpPr>
        <p:spPr/>
        <p:txBody>
          <a:bodyPr/>
          <a:lstStyle/>
          <a:p>
            <a:fld id="{ABAFC123-AD5D-4140-93FE-F545F70610D4}" type="slidenum">
              <a:rPr lang="en-GB" smtClean="0"/>
              <a:pPr/>
              <a:t>12</a:t>
            </a:fld>
            <a:endParaRPr lang="en-GB"/>
          </a:p>
        </p:txBody>
      </p:sp>
    </p:spTree>
    <p:extLst>
      <p:ext uri="{BB962C8B-B14F-4D97-AF65-F5344CB8AC3E}">
        <p14:creationId xmlns:p14="http://schemas.microsoft.com/office/powerpoint/2010/main" val="2507281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POCC of the District (1)</a:t>
            </a:r>
            <a:br>
              <a:rPr lang="en-GB" dirty="0"/>
            </a:br>
            <a:r>
              <a:rPr lang="en-GB" sz="3200" i="1" dirty="0"/>
              <a:t>potentials</a:t>
            </a:r>
            <a:endParaRPr lang="en-US" dirty="0"/>
          </a:p>
        </p:txBody>
      </p:sp>
      <p:sp>
        <p:nvSpPr>
          <p:cNvPr id="3" name="Content Placeholder 2"/>
          <p:cNvSpPr>
            <a:spLocks noGrp="1"/>
          </p:cNvSpPr>
          <p:nvPr>
            <p:ph sz="half" idx="1"/>
          </p:nvPr>
        </p:nvSpPr>
        <p:spPr>
          <a:xfrm>
            <a:off x="287383" y="1825625"/>
            <a:ext cx="5732417" cy="4351338"/>
          </a:xfrm>
        </p:spPr>
        <p:txBody>
          <a:bodyPr>
            <a:normAutofit fontScale="77500" lnSpcReduction="20000"/>
          </a:bodyPr>
          <a:lstStyle/>
          <a:p>
            <a:r>
              <a:rPr lang="en-AU" sz="3000" dirty="0"/>
              <a:t>Availability of district sub structures</a:t>
            </a:r>
            <a:endParaRPr lang="en-US" sz="3000" dirty="0"/>
          </a:p>
          <a:p>
            <a:r>
              <a:rPr lang="en-AU" sz="3000" dirty="0"/>
              <a:t>Existence of gazetted by-laws</a:t>
            </a:r>
            <a:endParaRPr lang="en-US" sz="3000" dirty="0"/>
          </a:p>
          <a:p>
            <a:r>
              <a:rPr lang="en-AU" sz="3000" dirty="0"/>
              <a:t>Committed Leadership (Traditional </a:t>
            </a:r>
            <a:r>
              <a:rPr lang="en-US" sz="3000" dirty="0"/>
              <a:t>leaders, Presiding member, Assembly </a:t>
            </a:r>
            <a:r>
              <a:rPr lang="en-US" sz="3000" dirty="0" err="1"/>
              <a:t>Members,D.C.E</a:t>
            </a:r>
            <a:r>
              <a:rPr lang="en-US" sz="3000" dirty="0"/>
              <a:t>)</a:t>
            </a:r>
          </a:p>
          <a:p>
            <a:r>
              <a:rPr lang="en-AU" sz="3000" dirty="0"/>
              <a:t>Existence of market and other commercial centres( Banks such as BACSOD, </a:t>
            </a:r>
            <a:r>
              <a:rPr lang="en-AU" sz="3000" dirty="0" err="1"/>
              <a:t>Wamfie</a:t>
            </a:r>
            <a:r>
              <a:rPr lang="en-AU" sz="3000" dirty="0"/>
              <a:t> Rural Bank)</a:t>
            </a:r>
            <a:endParaRPr lang="en-US" sz="3000" dirty="0"/>
          </a:p>
          <a:p>
            <a:r>
              <a:rPr lang="en-AU" sz="3000" dirty="0"/>
              <a:t>Existence of large Farmer population </a:t>
            </a:r>
            <a:endParaRPr lang="en-US" sz="3000" dirty="0"/>
          </a:p>
          <a:p>
            <a:r>
              <a:rPr lang="en-AU" sz="3000" dirty="0"/>
              <a:t>Availability of Agric Mechanisation Centre</a:t>
            </a:r>
            <a:endParaRPr lang="en-US" sz="3000" dirty="0"/>
          </a:p>
          <a:p>
            <a:endParaRPr lang="en-US" dirty="0"/>
          </a:p>
        </p:txBody>
      </p:sp>
      <p:sp>
        <p:nvSpPr>
          <p:cNvPr id="4" name="Content Placeholder 3"/>
          <p:cNvSpPr>
            <a:spLocks noGrp="1"/>
          </p:cNvSpPr>
          <p:nvPr>
            <p:ph sz="half" idx="2"/>
          </p:nvPr>
        </p:nvSpPr>
        <p:spPr>
          <a:xfrm rot="244802">
            <a:off x="6963748" y="1431738"/>
            <a:ext cx="4586431" cy="948434"/>
          </a:xfrm>
        </p:spPr>
        <p:txBody>
          <a:bodyPr>
            <a:normAutofit fontScale="77500" lnSpcReduction="20000"/>
          </a:bodyPr>
          <a:lstStyle/>
          <a:p>
            <a:pPr marL="0" indent="0">
              <a:buNone/>
            </a:pPr>
            <a:endParaRPr lang="en-US" dirty="0"/>
          </a:p>
        </p:txBody>
      </p:sp>
      <p:sp>
        <p:nvSpPr>
          <p:cNvPr id="5" name="Footer Placeholder 4"/>
          <p:cNvSpPr>
            <a:spLocks noGrp="1"/>
          </p:cNvSpPr>
          <p:nvPr>
            <p:ph type="ftr" sz="quarter" idx="11"/>
          </p:nvPr>
        </p:nvSpPr>
        <p:spPr/>
        <p:txBody>
          <a:bodyPr/>
          <a:lstStyle/>
          <a:p>
            <a:r>
              <a:rPr lang="en-GB"/>
              <a:t>(C) DPCU, Dormaa East</a:t>
            </a:r>
          </a:p>
        </p:txBody>
      </p:sp>
      <p:sp>
        <p:nvSpPr>
          <p:cNvPr id="6" name="Slide Number Placeholder 5"/>
          <p:cNvSpPr>
            <a:spLocks noGrp="1"/>
          </p:cNvSpPr>
          <p:nvPr>
            <p:ph type="sldNum" sz="quarter" idx="12"/>
          </p:nvPr>
        </p:nvSpPr>
        <p:spPr/>
        <p:txBody>
          <a:bodyPr/>
          <a:lstStyle/>
          <a:p>
            <a:fld id="{ABAFC123-AD5D-4140-93FE-F545F70610D4}"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86BF-0F47-4036-9ABC-5B2D41127517}"/>
              </a:ext>
            </a:extLst>
          </p:cNvPr>
          <p:cNvSpPr>
            <a:spLocks noGrp="1"/>
          </p:cNvSpPr>
          <p:nvPr>
            <p:ph type="title"/>
          </p:nvPr>
        </p:nvSpPr>
        <p:spPr/>
        <p:txBody>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POCC of the District (2)</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GB" sz="3200" b="0" i="1" u="none" strike="noStrike" kern="1200" cap="none" spc="0" normalizeH="0" baseline="0" noProof="0" dirty="0">
                <a:ln>
                  <a:noFill/>
                </a:ln>
                <a:solidFill>
                  <a:prstClr val="black"/>
                </a:solidFill>
                <a:effectLst/>
                <a:uLnTx/>
                <a:uFillTx/>
                <a:latin typeface="Calibri Light" panose="020F0302020204030204"/>
                <a:ea typeface="+mj-ea"/>
                <a:cs typeface="+mj-cs"/>
              </a:rPr>
              <a:t>opportunities</a:t>
            </a:r>
            <a:endParaRPr lang="en-GB" dirty="0"/>
          </a:p>
        </p:txBody>
      </p:sp>
      <p:sp>
        <p:nvSpPr>
          <p:cNvPr id="6" name="Content Placeholder 5"/>
          <p:cNvSpPr>
            <a:spLocks noGrp="1"/>
          </p:cNvSpPr>
          <p:nvPr>
            <p:ph sz="half" idx="1"/>
          </p:nvPr>
        </p:nvSpPr>
        <p:spPr>
          <a:xfrm>
            <a:off x="470263" y="1825625"/>
            <a:ext cx="5549537" cy="4351338"/>
          </a:xfrm>
        </p:spPr>
        <p:txBody>
          <a:bodyPr>
            <a:normAutofit fontScale="85000" lnSpcReduction="20000"/>
          </a:bodyPr>
          <a:lstStyle/>
          <a:p>
            <a:r>
              <a:rPr lang="en-AU" sz="3300" dirty="0"/>
              <a:t>Availability of funding from central government such as DACF, GET Fund, RFG  </a:t>
            </a:r>
            <a:endParaRPr lang="en-US" sz="3300" dirty="0"/>
          </a:p>
          <a:p>
            <a:r>
              <a:rPr lang="en-AU" sz="3300" dirty="0"/>
              <a:t>Existences of natives of the district, abroad and the cities.</a:t>
            </a:r>
            <a:endParaRPr lang="en-US" sz="3300" dirty="0"/>
          </a:p>
          <a:p>
            <a:r>
              <a:rPr lang="en-AU" sz="3300" dirty="0"/>
              <a:t>Existence of funding agencies, </a:t>
            </a:r>
            <a:r>
              <a:rPr lang="en-AU" sz="3300" dirty="0" err="1"/>
              <a:t>eg</a:t>
            </a:r>
            <a:r>
              <a:rPr lang="en-AU" sz="3300" dirty="0"/>
              <a:t> Agencies, Embassy’s, etc</a:t>
            </a:r>
            <a:endParaRPr lang="en-US" sz="3300" dirty="0"/>
          </a:p>
          <a:p>
            <a:r>
              <a:rPr lang="en-AU" sz="3300" dirty="0"/>
              <a:t>Existence of Stable political environment in the country</a:t>
            </a:r>
            <a:endParaRPr lang="en-US" sz="3300" dirty="0"/>
          </a:p>
          <a:p>
            <a:r>
              <a:rPr lang="en-AU" sz="3300" dirty="0" err="1"/>
              <a:t>Okuafopa</a:t>
            </a:r>
            <a:r>
              <a:rPr lang="en-AU" sz="3300" dirty="0"/>
              <a:t> Foundation</a:t>
            </a:r>
            <a:endParaRPr lang="en-US" sz="3300" dirty="0"/>
          </a:p>
          <a:p>
            <a:endParaRPr lang="en-US" dirty="0"/>
          </a:p>
        </p:txBody>
      </p:sp>
      <p:sp>
        <p:nvSpPr>
          <p:cNvPr id="7" name="Content Placeholder 6"/>
          <p:cNvSpPr>
            <a:spLocks noGrp="1"/>
          </p:cNvSpPr>
          <p:nvPr>
            <p:ph sz="half" idx="2"/>
          </p:nvPr>
        </p:nvSpPr>
        <p:spPr>
          <a:xfrm>
            <a:off x="5930537" y="1449976"/>
            <a:ext cx="6008913" cy="4950823"/>
          </a:xfrm>
        </p:spPr>
        <p:txBody>
          <a:bodyPr>
            <a:normAutofit fontScale="85000" lnSpcReduction="20000"/>
          </a:bodyPr>
          <a:lstStyle/>
          <a:p>
            <a:pPr lvl="0"/>
            <a:r>
              <a:rPr lang="en-AU" sz="3300" dirty="0"/>
              <a:t>Willingness of Donors involved in the provision potable water in the district</a:t>
            </a:r>
            <a:endParaRPr lang="en-US" sz="3300" dirty="0"/>
          </a:p>
          <a:p>
            <a:pPr lvl="0"/>
            <a:r>
              <a:rPr lang="en-AU" sz="3300" dirty="0"/>
              <a:t>Availability of training institutions to build the capacity of staff e.g. GIMPA,ILGS</a:t>
            </a:r>
            <a:endParaRPr lang="en-US" sz="3300" dirty="0"/>
          </a:p>
          <a:p>
            <a:pPr>
              <a:buNone/>
            </a:pPr>
            <a:endParaRPr lang="en-US" dirty="0"/>
          </a:p>
        </p:txBody>
      </p:sp>
      <p:sp>
        <p:nvSpPr>
          <p:cNvPr id="4" name="Footer Placeholder 3">
            <a:extLst>
              <a:ext uri="{FF2B5EF4-FFF2-40B4-BE49-F238E27FC236}">
                <a16:creationId xmlns:a16="http://schemas.microsoft.com/office/drawing/2014/main" id="{EB1876D8-05AF-424B-8913-B1BC9D26697F}"/>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E3753B9A-1BA0-452A-B897-EE08C56EBFD6}"/>
              </a:ext>
            </a:extLst>
          </p:cNvPr>
          <p:cNvSpPr>
            <a:spLocks noGrp="1"/>
          </p:cNvSpPr>
          <p:nvPr>
            <p:ph type="sldNum" sz="quarter" idx="12"/>
          </p:nvPr>
        </p:nvSpPr>
        <p:spPr/>
        <p:txBody>
          <a:bodyPr/>
          <a:lstStyle/>
          <a:p>
            <a:fld id="{ABAFC123-AD5D-4140-93FE-F545F70610D4}" type="slidenum">
              <a:rPr lang="en-GB" smtClean="0"/>
              <a:pPr/>
              <a:t>14</a:t>
            </a:fld>
            <a:endParaRPr lang="en-GB"/>
          </a:p>
        </p:txBody>
      </p:sp>
    </p:spTree>
    <p:extLst>
      <p:ext uri="{BB962C8B-B14F-4D97-AF65-F5344CB8AC3E}">
        <p14:creationId xmlns:p14="http://schemas.microsoft.com/office/powerpoint/2010/main" val="693283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C634C-895C-4125-BA8E-5A91D6EAA542}"/>
              </a:ext>
            </a:extLst>
          </p:cNvPr>
          <p:cNvSpPr>
            <a:spLocks noGrp="1"/>
          </p:cNvSpPr>
          <p:nvPr>
            <p:ph type="title"/>
          </p:nvPr>
        </p:nvSpPr>
        <p:spPr>
          <a:xfrm>
            <a:off x="548545" y="443606"/>
            <a:ext cx="8596668" cy="1320800"/>
          </a:xfrm>
        </p:spPr>
        <p:txBody>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POCC of the District (3)</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GB" sz="3200" b="0" i="1" u="none" strike="noStrike" kern="1200" cap="none" spc="0" normalizeH="0" baseline="0" noProof="0" dirty="0">
                <a:ln>
                  <a:noFill/>
                </a:ln>
                <a:solidFill>
                  <a:prstClr val="black"/>
                </a:solidFill>
                <a:effectLst/>
                <a:uLnTx/>
                <a:uFillTx/>
                <a:latin typeface="Calibri Light" panose="020F0302020204030204"/>
                <a:ea typeface="+mj-ea"/>
                <a:cs typeface="+mj-cs"/>
              </a:rPr>
              <a:t>constraints</a:t>
            </a:r>
            <a:endParaRPr lang="en-GB" dirty="0"/>
          </a:p>
        </p:txBody>
      </p:sp>
      <p:sp>
        <p:nvSpPr>
          <p:cNvPr id="6" name="Content Placeholder 5"/>
          <p:cNvSpPr>
            <a:spLocks noGrp="1"/>
          </p:cNvSpPr>
          <p:nvPr>
            <p:ph sz="half" idx="1"/>
          </p:nvPr>
        </p:nvSpPr>
        <p:spPr>
          <a:xfrm>
            <a:off x="287383" y="1828800"/>
            <a:ext cx="5732417" cy="4348163"/>
          </a:xfrm>
        </p:spPr>
        <p:txBody>
          <a:bodyPr>
            <a:normAutofit fontScale="92500" lnSpcReduction="20000"/>
          </a:bodyPr>
          <a:lstStyle/>
          <a:p>
            <a:r>
              <a:rPr lang="en-AU" sz="3000" dirty="0"/>
              <a:t>Unwilling of people to pay taxes </a:t>
            </a:r>
            <a:endParaRPr lang="en-US" sz="3000" dirty="0"/>
          </a:p>
          <a:p>
            <a:r>
              <a:rPr lang="en-AU" sz="3000" dirty="0"/>
              <a:t>Inadequate capacity building for Unit committee members.</a:t>
            </a:r>
            <a:endParaRPr lang="en-US" sz="3000" dirty="0"/>
          </a:p>
          <a:p>
            <a:r>
              <a:rPr lang="en-AU" sz="3000" dirty="0"/>
              <a:t>Inadequate logistical support for extension officers.</a:t>
            </a:r>
            <a:endParaRPr lang="en-US" sz="3000" dirty="0"/>
          </a:p>
          <a:p>
            <a:r>
              <a:rPr lang="en-AU" sz="3000" dirty="0"/>
              <a:t>Assembly’s inability to recruit more extension agents</a:t>
            </a:r>
            <a:endParaRPr lang="en-US" sz="3000" dirty="0"/>
          </a:p>
          <a:p>
            <a:r>
              <a:rPr lang="en-AU" sz="3000" dirty="0"/>
              <a:t> Low income of farmers </a:t>
            </a:r>
            <a:endParaRPr lang="en-US" sz="3000" dirty="0"/>
          </a:p>
          <a:p>
            <a:r>
              <a:rPr lang="en-AU" sz="3000" dirty="0"/>
              <a:t>Low interest in skills development training </a:t>
            </a:r>
            <a:endParaRPr lang="en-US" sz="3000" dirty="0"/>
          </a:p>
          <a:p>
            <a:endParaRPr lang="en-US" dirty="0"/>
          </a:p>
        </p:txBody>
      </p:sp>
      <p:sp>
        <p:nvSpPr>
          <p:cNvPr id="7" name="Content Placeholder 6"/>
          <p:cNvSpPr>
            <a:spLocks noGrp="1"/>
          </p:cNvSpPr>
          <p:nvPr>
            <p:ph sz="half" idx="2"/>
          </p:nvPr>
        </p:nvSpPr>
        <p:spPr>
          <a:xfrm>
            <a:off x="5878286" y="1254034"/>
            <a:ext cx="6100354" cy="5107577"/>
          </a:xfrm>
        </p:spPr>
        <p:txBody>
          <a:bodyPr>
            <a:normAutofit fontScale="92500" lnSpcReduction="20000"/>
          </a:bodyPr>
          <a:lstStyle/>
          <a:p>
            <a:endParaRPr lang="en-AU" sz="3000" dirty="0"/>
          </a:p>
          <a:p>
            <a:r>
              <a:rPr lang="en-AU" sz="3000" dirty="0"/>
              <a:t>Inadequate social infrastructure</a:t>
            </a:r>
            <a:endParaRPr lang="en-US" sz="3000" dirty="0"/>
          </a:p>
          <a:p>
            <a:r>
              <a:rPr lang="en-AU" sz="3000" dirty="0"/>
              <a:t>Poor maintenance culture</a:t>
            </a:r>
            <a:endParaRPr lang="en-US" sz="3000" dirty="0"/>
          </a:p>
          <a:p>
            <a:r>
              <a:rPr lang="en-AU" sz="3000" dirty="0"/>
              <a:t>Low local revenue generation to support investment projects.</a:t>
            </a:r>
            <a:endParaRPr lang="en-US" sz="3000" dirty="0"/>
          </a:p>
          <a:p>
            <a:r>
              <a:rPr lang="en-AU" sz="3000" dirty="0"/>
              <a:t>Lack of skill training centres</a:t>
            </a:r>
            <a:endParaRPr lang="en-US" sz="3000" dirty="0"/>
          </a:p>
          <a:p>
            <a:r>
              <a:rPr lang="en-AU" sz="3000" dirty="0"/>
              <a:t>Inadequate logistics for District Assembly(Vehicles and Motor Bikes)</a:t>
            </a:r>
            <a:endParaRPr lang="en-US" sz="3000" dirty="0"/>
          </a:p>
          <a:p>
            <a:r>
              <a:rPr lang="en-AU" sz="3000" dirty="0"/>
              <a:t>Illegal mining</a:t>
            </a:r>
            <a:endParaRPr lang="en-US" sz="3000" dirty="0"/>
          </a:p>
          <a:p>
            <a:endParaRPr lang="en-US" dirty="0"/>
          </a:p>
        </p:txBody>
      </p:sp>
      <p:sp>
        <p:nvSpPr>
          <p:cNvPr id="4" name="Footer Placeholder 3">
            <a:extLst>
              <a:ext uri="{FF2B5EF4-FFF2-40B4-BE49-F238E27FC236}">
                <a16:creationId xmlns:a16="http://schemas.microsoft.com/office/drawing/2014/main" id="{C9C118D7-948D-437D-A460-1B0BFD992A28}"/>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C48DB921-3AC3-43E7-BAD3-7072D7359D09}"/>
              </a:ext>
            </a:extLst>
          </p:cNvPr>
          <p:cNvSpPr>
            <a:spLocks noGrp="1"/>
          </p:cNvSpPr>
          <p:nvPr>
            <p:ph type="sldNum" sz="quarter" idx="12"/>
          </p:nvPr>
        </p:nvSpPr>
        <p:spPr/>
        <p:txBody>
          <a:bodyPr/>
          <a:lstStyle/>
          <a:p>
            <a:fld id="{ABAFC123-AD5D-4140-93FE-F545F70610D4}" type="slidenum">
              <a:rPr lang="en-GB" smtClean="0"/>
              <a:pPr/>
              <a:t>15</a:t>
            </a:fld>
            <a:endParaRPr lang="en-GB"/>
          </a:p>
        </p:txBody>
      </p:sp>
    </p:spTree>
    <p:extLst>
      <p:ext uri="{BB962C8B-B14F-4D97-AF65-F5344CB8AC3E}">
        <p14:creationId xmlns:p14="http://schemas.microsoft.com/office/powerpoint/2010/main" val="3427112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0ACD3-1E81-4BCF-A729-5FBCE8D9AB3E}"/>
              </a:ext>
            </a:extLst>
          </p:cNvPr>
          <p:cNvSpPr>
            <a:spLocks noGrp="1"/>
          </p:cNvSpPr>
          <p:nvPr>
            <p:ph type="title"/>
          </p:nvPr>
        </p:nvSpPr>
        <p:spPr/>
        <p:txBody>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POCC of the District (4)</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lang="en-GB" sz="3200" i="1" dirty="0">
                <a:solidFill>
                  <a:prstClr val="black"/>
                </a:solidFill>
                <a:latin typeface="Calibri Light" panose="020F0302020204030204"/>
              </a:rPr>
              <a:t>challenges</a:t>
            </a:r>
            <a:endParaRPr lang="en-GB" dirty="0"/>
          </a:p>
        </p:txBody>
      </p:sp>
      <p:sp>
        <p:nvSpPr>
          <p:cNvPr id="6" name="Content Placeholder 5"/>
          <p:cNvSpPr>
            <a:spLocks noGrp="1"/>
          </p:cNvSpPr>
          <p:nvPr>
            <p:ph sz="half" idx="1"/>
          </p:nvPr>
        </p:nvSpPr>
        <p:spPr>
          <a:xfrm>
            <a:off x="244699" y="1825625"/>
            <a:ext cx="5795493" cy="4215736"/>
          </a:xfrm>
        </p:spPr>
        <p:txBody>
          <a:bodyPr>
            <a:normAutofit/>
          </a:bodyPr>
          <a:lstStyle/>
          <a:p>
            <a:r>
              <a:rPr lang="en-AU" sz="2400" dirty="0"/>
              <a:t>Untimely and Inadequate release of funds for central government </a:t>
            </a:r>
            <a:r>
              <a:rPr lang="en-AU" sz="2400" dirty="0" err="1"/>
              <a:t>eg</a:t>
            </a:r>
            <a:r>
              <a:rPr lang="en-AU" sz="2400" dirty="0"/>
              <a:t> DACF,RFG</a:t>
            </a:r>
            <a:endParaRPr lang="en-US" sz="2400" dirty="0"/>
          </a:p>
          <a:p>
            <a:r>
              <a:rPr lang="en-AU" sz="2400" dirty="0"/>
              <a:t>Poor co-ordination of development projects and programmes between Assembly and NGOs </a:t>
            </a:r>
            <a:endParaRPr lang="en-US" sz="2400" dirty="0"/>
          </a:p>
          <a:p>
            <a:r>
              <a:rPr lang="en-AU" sz="2400" dirty="0"/>
              <a:t>Declining Donor support </a:t>
            </a:r>
            <a:endParaRPr lang="en-US" sz="2400" dirty="0"/>
          </a:p>
          <a:p>
            <a:r>
              <a:rPr lang="en-AU" sz="2400" dirty="0"/>
              <a:t>Low price of farm produce resulting in low income of farmers</a:t>
            </a:r>
            <a:endParaRPr lang="en-US" sz="2400" dirty="0"/>
          </a:p>
        </p:txBody>
      </p:sp>
      <p:sp>
        <p:nvSpPr>
          <p:cNvPr id="7" name="Content Placeholder 6"/>
          <p:cNvSpPr>
            <a:spLocks noGrp="1"/>
          </p:cNvSpPr>
          <p:nvPr>
            <p:ph sz="half" idx="2"/>
          </p:nvPr>
        </p:nvSpPr>
        <p:spPr>
          <a:xfrm>
            <a:off x="6172200" y="1825625"/>
            <a:ext cx="5780314" cy="4351338"/>
          </a:xfrm>
        </p:spPr>
        <p:txBody>
          <a:bodyPr>
            <a:normAutofit/>
          </a:bodyPr>
          <a:lstStyle/>
          <a:p>
            <a:r>
              <a:rPr lang="en-AU" sz="2400" dirty="0"/>
              <a:t>Environment degradation </a:t>
            </a:r>
          </a:p>
          <a:p>
            <a:pPr lvl="0"/>
            <a:r>
              <a:rPr lang="en-AU" sz="2400" dirty="0"/>
              <a:t>Climate Change</a:t>
            </a:r>
            <a:endParaRPr lang="en-US" sz="2400" dirty="0"/>
          </a:p>
          <a:p>
            <a:r>
              <a:rPr lang="en-AU" sz="2400" dirty="0"/>
              <a:t>Outbreak of pandemic</a:t>
            </a:r>
          </a:p>
          <a:p>
            <a:endParaRPr lang="en-US" dirty="0"/>
          </a:p>
        </p:txBody>
      </p:sp>
      <p:sp>
        <p:nvSpPr>
          <p:cNvPr id="4" name="Footer Placeholder 3">
            <a:extLst>
              <a:ext uri="{FF2B5EF4-FFF2-40B4-BE49-F238E27FC236}">
                <a16:creationId xmlns:a16="http://schemas.microsoft.com/office/drawing/2014/main" id="{F345CDE9-4E1C-4AE0-9697-DEE186BEFEC4}"/>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1DFAD21D-4591-454A-8C41-CE0C921D31BF}"/>
              </a:ext>
            </a:extLst>
          </p:cNvPr>
          <p:cNvSpPr>
            <a:spLocks noGrp="1"/>
          </p:cNvSpPr>
          <p:nvPr>
            <p:ph type="sldNum" sz="quarter" idx="12"/>
          </p:nvPr>
        </p:nvSpPr>
        <p:spPr/>
        <p:txBody>
          <a:bodyPr/>
          <a:lstStyle/>
          <a:p>
            <a:fld id="{ABAFC123-AD5D-4140-93FE-F545F70610D4}" type="slidenum">
              <a:rPr lang="en-GB" smtClean="0"/>
              <a:pPr/>
              <a:t>16</a:t>
            </a:fld>
            <a:endParaRPr lang="en-GB"/>
          </a:p>
        </p:txBody>
      </p:sp>
    </p:spTree>
    <p:extLst>
      <p:ext uri="{BB962C8B-B14F-4D97-AF65-F5344CB8AC3E}">
        <p14:creationId xmlns:p14="http://schemas.microsoft.com/office/powerpoint/2010/main" val="715287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8657F-B4AC-41A5-AED0-4CA2FAF81B5A}"/>
              </a:ext>
            </a:extLst>
          </p:cNvPr>
          <p:cNvSpPr>
            <a:spLocks noGrp="1"/>
          </p:cNvSpPr>
          <p:nvPr>
            <p:ph type="title"/>
          </p:nvPr>
        </p:nvSpPr>
        <p:spPr>
          <a:xfrm>
            <a:off x="1295402" y="706582"/>
            <a:ext cx="9601196" cy="872837"/>
          </a:xfrm>
        </p:spPr>
        <p:txBody>
          <a:bodyPr>
            <a:noAutofit/>
          </a:bodyPr>
          <a:lstStyle/>
          <a:p>
            <a:r>
              <a:rPr lang="en-GB" sz="3200" b="1" dirty="0"/>
              <a:t>KEY PROPOSED PROJECTS WITHIN THE MEDIUM TERM</a:t>
            </a:r>
          </a:p>
        </p:txBody>
      </p:sp>
      <p:sp>
        <p:nvSpPr>
          <p:cNvPr id="3" name="Content Placeholder 2">
            <a:extLst>
              <a:ext uri="{FF2B5EF4-FFF2-40B4-BE49-F238E27FC236}">
                <a16:creationId xmlns:a16="http://schemas.microsoft.com/office/drawing/2014/main" id="{8E8D9493-4BEA-470E-A7C5-8488DDE1BDAB}"/>
              </a:ext>
            </a:extLst>
          </p:cNvPr>
          <p:cNvSpPr>
            <a:spLocks noGrp="1"/>
          </p:cNvSpPr>
          <p:nvPr>
            <p:ph idx="1"/>
          </p:nvPr>
        </p:nvSpPr>
        <p:spPr>
          <a:xfrm>
            <a:off x="803564" y="1731819"/>
            <a:ext cx="10598727" cy="4585854"/>
          </a:xfrm>
        </p:spPr>
        <p:txBody>
          <a:bodyPr>
            <a:normAutofit/>
          </a:bodyPr>
          <a:lstStyle/>
          <a:p>
            <a:pPr>
              <a:buFont typeface="Wingdings" panose="05000000000000000000" pitchFamily="2" charset="2"/>
              <a:buChar char="Ø"/>
            </a:pPr>
            <a:r>
              <a:rPr lang="en-US" sz="2400" dirty="0"/>
              <a:t>Development of Town Houses/ Model Affordable Houses in all area councils</a:t>
            </a:r>
          </a:p>
          <a:p>
            <a:pPr>
              <a:buFont typeface="Wingdings" panose="05000000000000000000" pitchFamily="2" charset="2"/>
              <a:buChar char="Ø"/>
            </a:pPr>
            <a:r>
              <a:rPr lang="en-US" sz="2400" dirty="0"/>
              <a:t>Develop an  operation center for tailors/dressmakers</a:t>
            </a:r>
          </a:p>
          <a:p>
            <a:pPr>
              <a:buFont typeface="Wingdings" panose="05000000000000000000" pitchFamily="2" charset="2"/>
              <a:buChar char="Ø"/>
            </a:pPr>
            <a:r>
              <a:rPr lang="en-US" sz="2400" dirty="0"/>
              <a:t>Develop a Youth in Agric Village in all area councils</a:t>
            </a:r>
          </a:p>
          <a:p>
            <a:pPr>
              <a:buFont typeface="Wingdings" panose="05000000000000000000" pitchFamily="2" charset="2"/>
              <a:buChar char="Ø"/>
            </a:pPr>
            <a:r>
              <a:rPr lang="en-US" sz="2400" dirty="0"/>
              <a:t>Development of market stores at </a:t>
            </a:r>
            <a:r>
              <a:rPr lang="en-US" sz="2400" dirty="0" err="1"/>
              <a:t>Kyeremasu</a:t>
            </a:r>
            <a:r>
              <a:rPr lang="en-US" sz="2400" dirty="0"/>
              <a:t> &amp; </a:t>
            </a:r>
            <a:r>
              <a:rPr lang="en-US" sz="2400" dirty="0" err="1"/>
              <a:t>Wamfie</a:t>
            </a:r>
            <a:r>
              <a:rPr lang="en-US" sz="2400" dirty="0"/>
              <a:t> Lorry station through (PPP)</a:t>
            </a:r>
          </a:p>
          <a:p>
            <a:pPr>
              <a:buFont typeface="Wingdings" panose="05000000000000000000" pitchFamily="2" charset="2"/>
              <a:buChar char="Ø"/>
            </a:pPr>
            <a:r>
              <a:rPr lang="en-US" sz="2400" dirty="0"/>
              <a:t>Develop serviceable plot for development in </a:t>
            </a:r>
            <a:r>
              <a:rPr lang="en-US" sz="2400" dirty="0" err="1"/>
              <a:t>Asuotiano</a:t>
            </a:r>
            <a:r>
              <a:rPr lang="en-US" sz="2400" dirty="0"/>
              <a:t>, </a:t>
            </a:r>
            <a:r>
              <a:rPr lang="en-US" sz="2400" dirty="0" err="1"/>
              <a:t>Wamanafo</a:t>
            </a:r>
            <a:r>
              <a:rPr lang="en-US" sz="2400" dirty="0"/>
              <a:t>, </a:t>
            </a:r>
            <a:r>
              <a:rPr lang="en-US" sz="2400" dirty="0" err="1"/>
              <a:t>Kyeremasu</a:t>
            </a:r>
            <a:r>
              <a:rPr lang="en-US" sz="2400" dirty="0"/>
              <a:t>, </a:t>
            </a:r>
            <a:r>
              <a:rPr lang="en-US" sz="2400" dirty="0" err="1"/>
              <a:t>Dormaa</a:t>
            </a:r>
            <a:r>
              <a:rPr lang="en-US" sz="2400" dirty="0"/>
              <a:t> </a:t>
            </a:r>
            <a:r>
              <a:rPr lang="en-US" sz="2400" dirty="0" err="1"/>
              <a:t>Akwamu</a:t>
            </a:r>
            <a:r>
              <a:rPr lang="en-US" sz="2400" dirty="0"/>
              <a:t> and </a:t>
            </a:r>
            <a:r>
              <a:rPr lang="en-US" sz="2400" dirty="0" err="1"/>
              <a:t>Akontanim</a:t>
            </a:r>
            <a:endParaRPr lang="en-US" sz="2400" dirty="0"/>
          </a:p>
          <a:p>
            <a:pPr>
              <a:buFont typeface="Wingdings" panose="05000000000000000000" pitchFamily="2" charset="2"/>
              <a:buChar char="Ø"/>
            </a:pPr>
            <a:r>
              <a:rPr lang="en-US" sz="2400" dirty="0"/>
              <a:t>Undertake Estate development in </a:t>
            </a:r>
            <a:r>
              <a:rPr lang="en-US" sz="2400" dirty="0" err="1"/>
              <a:t>Wamfie</a:t>
            </a:r>
            <a:endParaRPr lang="en-US" sz="2400" dirty="0"/>
          </a:p>
          <a:p>
            <a:pPr>
              <a:buFont typeface="Wingdings" panose="05000000000000000000" pitchFamily="2" charset="2"/>
              <a:buChar char="Ø"/>
            </a:pPr>
            <a:r>
              <a:rPr lang="en-US" sz="2400" dirty="0"/>
              <a:t>Acquire land banks for youth initiatives</a:t>
            </a:r>
          </a:p>
          <a:p>
            <a:endParaRPr lang="en-GB" dirty="0"/>
          </a:p>
        </p:txBody>
      </p:sp>
    </p:spTree>
    <p:extLst>
      <p:ext uri="{BB962C8B-B14F-4D97-AF65-F5344CB8AC3E}">
        <p14:creationId xmlns:p14="http://schemas.microsoft.com/office/powerpoint/2010/main" val="3398678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E6C1B-AB1A-4AC1-8869-D747253FBE6C}"/>
              </a:ext>
            </a:extLst>
          </p:cNvPr>
          <p:cNvSpPr>
            <a:spLocks noGrp="1"/>
          </p:cNvSpPr>
          <p:nvPr>
            <p:ph type="title"/>
          </p:nvPr>
        </p:nvSpPr>
        <p:spPr/>
        <p:txBody>
          <a:bodyPr/>
          <a:lstStyle/>
          <a:p>
            <a:r>
              <a:rPr lang="en-GB" dirty="0"/>
              <a:t>Some Proposed Interventions 2022-2025</a:t>
            </a:r>
            <a:br>
              <a:rPr lang="en-GB" dirty="0"/>
            </a:br>
            <a:r>
              <a:rPr lang="en-GB" sz="3200" i="1" dirty="0"/>
              <a:t>economic development</a:t>
            </a:r>
            <a:endParaRPr lang="en-GB" i="1" dirty="0"/>
          </a:p>
        </p:txBody>
      </p:sp>
      <p:sp>
        <p:nvSpPr>
          <p:cNvPr id="6" name="Content Placeholder 5"/>
          <p:cNvSpPr>
            <a:spLocks noGrp="1"/>
          </p:cNvSpPr>
          <p:nvPr>
            <p:ph sz="half" idx="1"/>
          </p:nvPr>
        </p:nvSpPr>
        <p:spPr>
          <a:xfrm>
            <a:off x="287383" y="1619794"/>
            <a:ext cx="5732417" cy="4557169"/>
          </a:xfrm>
        </p:spPr>
        <p:txBody>
          <a:bodyPr>
            <a:normAutofit/>
          </a:bodyPr>
          <a:lstStyle/>
          <a:p>
            <a:r>
              <a:rPr lang="en-GB" sz="2400" dirty="0">
                <a:latin typeface="Calibri" panose="020F0502020204030204" pitchFamily="34" charset="0"/>
                <a:cs typeface="Calibri" panose="020F0502020204030204" pitchFamily="34" charset="0"/>
              </a:rPr>
              <a:t>Extension of electricity</a:t>
            </a:r>
          </a:p>
          <a:p>
            <a:r>
              <a:rPr lang="en-GB" sz="2400" dirty="0">
                <a:latin typeface="Calibri" panose="020F0502020204030204" pitchFamily="34" charset="0"/>
                <a:cs typeface="Calibri" panose="020F0502020204030204" pitchFamily="34" charset="0"/>
              </a:rPr>
              <a:t> Construction of lockable market stores</a:t>
            </a:r>
          </a:p>
          <a:p>
            <a:r>
              <a:rPr lang="en-GB" sz="2400" dirty="0">
                <a:latin typeface="Calibri" panose="020F0502020204030204" pitchFamily="34" charset="0"/>
                <a:cs typeface="Calibri" panose="020F0502020204030204" pitchFamily="34" charset="0"/>
              </a:rPr>
              <a:t> Construction of a cassava processing factory</a:t>
            </a:r>
          </a:p>
          <a:p>
            <a:r>
              <a:rPr lang="en-GB" sz="2400" dirty="0">
                <a:latin typeface="Calibri" panose="020F0502020204030204" pitchFamily="34" charset="0"/>
                <a:cs typeface="Calibri" panose="020F0502020204030204" pitchFamily="34" charset="0"/>
              </a:rPr>
              <a:t>Continue with all government Flagship </a:t>
            </a:r>
            <a:r>
              <a:rPr lang="en-GB" sz="2400" dirty="0" err="1">
                <a:latin typeface="Calibri" panose="020F0502020204030204" pitchFamily="34" charset="0"/>
                <a:cs typeface="Calibri" panose="020F0502020204030204" pitchFamily="34" charset="0"/>
              </a:rPr>
              <a:t>prograammes</a:t>
            </a:r>
            <a:r>
              <a:rPr lang="en-GB" sz="2400" dirty="0">
                <a:latin typeface="Calibri" panose="020F0502020204030204" pitchFamily="34" charset="0"/>
                <a:cs typeface="Calibri" panose="020F0502020204030204" pitchFamily="34" charset="0"/>
              </a:rPr>
              <a:t> under Agric (PFJ,RFJ,PERD ETC)</a:t>
            </a:r>
          </a:p>
          <a:p>
            <a:r>
              <a:rPr lang="en-GB" sz="2400" dirty="0">
                <a:latin typeface="Calibri" panose="020F0502020204030204" pitchFamily="34" charset="0"/>
                <a:cs typeface="Calibri" panose="020F0502020204030204" pitchFamily="34" charset="0"/>
              </a:rPr>
              <a:t>Develop phase one of the Tourism site at </a:t>
            </a:r>
            <a:r>
              <a:rPr lang="en-GB" sz="2400" dirty="0" err="1">
                <a:latin typeface="Calibri" panose="020F0502020204030204" pitchFamily="34" charset="0"/>
                <a:cs typeface="Calibri" panose="020F0502020204030204" pitchFamily="34" charset="0"/>
              </a:rPr>
              <a:t>Akontanim</a:t>
            </a:r>
            <a:endParaRPr lang="en-GB" sz="2400" dirty="0">
              <a:latin typeface="Calibri" panose="020F0502020204030204" pitchFamily="34" charset="0"/>
              <a:cs typeface="Calibri" panose="020F0502020204030204" pitchFamily="34" charset="0"/>
            </a:endParaRPr>
          </a:p>
          <a:p>
            <a:endParaRPr lang="en-US" dirty="0"/>
          </a:p>
        </p:txBody>
      </p:sp>
      <p:sp>
        <p:nvSpPr>
          <p:cNvPr id="7" name="Content Placeholder 6"/>
          <p:cNvSpPr>
            <a:spLocks noGrp="1"/>
          </p:cNvSpPr>
          <p:nvPr>
            <p:ph sz="half" idx="2"/>
          </p:nvPr>
        </p:nvSpPr>
        <p:spPr>
          <a:xfrm>
            <a:off x="6172200" y="1685109"/>
            <a:ext cx="5181600" cy="4491854"/>
          </a:xfrm>
        </p:spPr>
        <p:txBody>
          <a:bodyPr>
            <a:normAutofit/>
          </a:bodyPr>
          <a:lstStyle/>
          <a:p>
            <a:r>
              <a:rPr lang="en-GB" sz="2400" dirty="0">
                <a:latin typeface="Calibri" panose="020F0502020204030204" pitchFamily="34" charset="0"/>
                <a:cs typeface="Calibri" panose="020F0502020204030204" pitchFamily="34" charset="0"/>
              </a:rPr>
              <a:t>Support the operations of Safety Net programmes (GPSNP,LEAP, NHIS, LEEWAY etc)</a:t>
            </a:r>
          </a:p>
          <a:p>
            <a:r>
              <a:rPr lang="en-GB" sz="2400" dirty="0">
                <a:latin typeface="Calibri" panose="020F0502020204030204" pitchFamily="34" charset="0"/>
                <a:cs typeface="Calibri" panose="020F0502020204030204" pitchFamily="34" charset="0"/>
              </a:rPr>
              <a:t>Construction of a skills training centre at </a:t>
            </a:r>
            <a:r>
              <a:rPr lang="en-GB" sz="2400" dirty="0" err="1">
                <a:latin typeface="Calibri" panose="020F0502020204030204" pitchFamily="34" charset="0"/>
                <a:cs typeface="Calibri" panose="020F0502020204030204" pitchFamily="34" charset="0"/>
              </a:rPr>
              <a:t>Wamanafo</a:t>
            </a:r>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Development of light industrial area at </a:t>
            </a:r>
            <a:r>
              <a:rPr lang="en-GB" sz="2400" dirty="0" err="1">
                <a:latin typeface="Calibri" panose="020F0502020204030204" pitchFamily="34" charset="0"/>
                <a:cs typeface="Calibri" panose="020F0502020204030204" pitchFamily="34" charset="0"/>
              </a:rPr>
              <a:t>Wamfie</a:t>
            </a:r>
            <a:endParaRPr lang="en-GB" sz="2400" dirty="0">
              <a:latin typeface="Calibri" panose="020F0502020204030204" pitchFamily="34" charset="0"/>
              <a:cs typeface="Calibri" panose="020F0502020204030204" pitchFamily="34" charset="0"/>
            </a:endParaRPr>
          </a:p>
          <a:p>
            <a:pPr>
              <a:lnSpc>
                <a:spcPct val="110000"/>
              </a:lnSpc>
            </a:pPr>
            <a:r>
              <a:rPr lang="en-GB" sz="2400" dirty="0">
                <a:latin typeface="Calibri" panose="020F0502020204030204" pitchFamily="34" charset="0"/>
                <a:cs typeface="Calibri" panose="020F0502020204030204" pitchFamily="34" charset="0"/>
              </a:rPr>
              <a:t>Undertake revenue improvement strategies and activities</a:t>
            </a:r>
          </a:p>
          <a:p>
            <a:pPr>
              <a:lnSpc>
                <a:spcPct val="110000"/>
              </a:lnSpc>
            </a:pPr>
            <a:endParaRPr lang="en-US" sz="2400" dirty="0"/>
          </a:p>
        </p:txBody>
      </p:sp>
      <p:sp>
        <p:nvSpPr>
          <p:cNvPr id="4" name="Footer Placeholder 3">
            <a:extLst>
              <a:ext uri="{FF2B5EF4-FFF2-40B4-BE49-F238E27FC236}">
                <a16:creationId xmlns:a16="http://schemas.microsoft.com/office/drawing/2014/main" id="{F4DF4A9C-74A8-4569-844D-382CE95D888A}"/>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5CBEBB9D-4358-4A26-8813-ABAD55F4E549}"/>
              </a:ext>
            </a:extLst>
          </p:cNvPr>
          <p:cNvSpPr>
            <a:spLocks noGrp="1"/>
          </p:cNvSpPr>
          <p:nvPr>
            <p:ph type="sldNum" sz="quarter" idx="12"/>
          </p:nvPr>
        </p:nvSpPr>
        <p:spPr/>
        <p:txBody>
          <a:bodyPr/>
          <a:lstStyle/>
          <a:p>
            <a:fld id="{ABAFC123-AD5D-4140-93FE-F545F70610D4}" type="slidenum">
              <a:rPr lang="en-GB" smtClean="0"/>
              <a:pPr/>
              <a:t>18</a:t>
            </a:fld>
            <a:endParaRPr lang="en-GB"/>
          </a:p>
        </p:txBody>
      </p:sp>
    </p:spTree>
    <p:extLst>
      <p:ext uri="{BB962C8B-B14F-4D97-AF65-F5344CB8AC3E}">
        <p14:creationId xmlns:p14="http://schemas.microsoft.com/office/powerpoint/2010/main" val="1567905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49945-A4D3-4552-B795-681B2BDBA4B9}"/>
              </a:ext>
            </a:extLst>
          </p:cNvPr>
          <p:cNvSpPr>
            <a:spLocks noGrp="1"/>
          </p:cNvSpPr>
          <p:nvPr>
            <p:ph type="title"/>
          </p:nvPr>
        </p:nvSpPr>
        <p:spPr/>
        <p:txBody>
          <a:bodyPr/>
          <a:lstStyle/>
          <a:p>
            <a:r>
              <a:rPr lang="en-GB" dirty="0"/>
              <a:t>Some Proposed Interventions 2022-2025</a:t>
            </a:r>
            <a:br>
              <a:rPr lang="en-GB" dirty="0"/>
            </a:br>
            <a:r>
              <a:rPr lang="en-GB" sz="3200" i="1" dirty="0"/>
              <a:t>social development</a:t>
            </a:r>
          </a:p>
        </p:txBody>
      </p:sp>
      <p:sp>
        <p:nvSpPr>
          <p:cNvPr id="6" name="Content Placeholder 5"/>
          <p:cNvSpPr>
            <a:spLocks noGrp="1"/>
          </p:cNvSpPr>
          <p:nvPr>
            <p:ph sz="half" idx="1"/>
          </p:nvPr>
        </p:nvSpPr>
        <p:spPr>
          <a:xfrm>
            <a:off x="249382" y="2160589"/>
            <a:ext cx="4641273" cy="4420320"/>
          </a:xfrm>
        </p:spPr>
        <p:txBody>
          <a:bodyPr>
            <a:noAutofit/>
          </a:bodyPr>
          <a:lstStyle/>
          <a:p>
            <a:r>
              <a:rPr lang="en-US" sz="2400" dirty="0"/>
              <a:t>Construction of new school building at </a:t>
            </a:r>
            <a:r>
              <a:rPr lang="en-US" sz="2400" dirty="0" err="1"/>
              <a:t>Issakakrom,Nseseresu,Dormaa</a:t>
            </a:r>
            <a:r>
              <a:rPr lang="en-US" sz="2400" dirty="0"/>
              <a:t> </a:t>
            </a:r>
            <a:r>
              <a:rPr lang="en-US" sz="2400" dirty="0" err="1"/>
              <a:t>Akwamu,etc</a:t>
            </a:r>
            <a:endParaRPr lang="en-US" sz="2400" dirty="0"/>
          </a:p>
          <a:p>
            <a:r>
              <a:rPr lang="en-US" sz="2400" dirty="0"/>
              <a:t>Construction of teachers quarters at </a:t>
            </a:r>
            <a:r>
              <a:rPr lang="en-US" sz="2400" dirty="0" err="1"/>
              <a:t>Kofibour</a:t>
            </a:r>
            <a:endParaRPr lang="en-US" sz="2400" dirty="0"/>
          </a:p>
          <a:p>
            <a:r>
              <a:rPr lang="en-US" sz="2400" dirty="0"/>
              <a:t>Construction of CHPS at </a:t>
            </a:r>
            <a:r>
              <a:rPr lang="en-US" sz="2400" dirty="0" err="1"/>
              <a:t>Abroso</a:t>
            </a:r>
            <a:r>
              <a:rPr lang="en-US" sz="2400" dirty="0"/>
              <a:t>, </a:t>
            </a:r>
            <a:r>
              <a:rPr lang="en-US" sz="2400" dirty="0" err="1"/>
              <a:t>Asuotiano</a:t>
            </a:r>
            <a:r>
              <a:rPr lang="en-US" sz="2400" dirty="0"/>
              <a:t> and Kofi-</a:t>
            </a:r>
            <a:r>
              <a:rPr lang="en-US" sz="2400" dirty="0" err="1"/>
              <a:t>Nti</a:t>
            </a:r>
            <a:endParaRPr lang="en-US" sz="2400" dirty="0"/>
          </a:p>
          <a:p>
            <a:r>
              <a:rPr lang="en-US" sz="2400" dirty="0"/>
              <a:t>Construction of ICT centre at </a:t>
            </a:r>
            <a:r>
              <a:rPr lang="en-US" sz="2400" dirty="0" err="1"/>
              <a:t>Wamfie</a:t>
            </a:r>
            <a:endParaRPr lang="en-US" sz="2400" dirty="0"/>
          </a:p>
        </p:txBody>
      </p:sp>
      <p:sp>
        <p:nvSpPr>
          <p:cNvPr id="7" name="Content Placeholder 6"/>
          <p:cNvSpPr>
            <a:spLocks noGrp="1"/>
          </p:cNvSpPr>
          <p:nvPr>
            <p:ph sz="half" idx="2"/>
          </p:nvPr>
        </p:nvSpPr>
        <p:spPr>
          <a:xfrm>
            <a:off x="5089970" y="1930401"/>
            <a:ext cx="6297612" cy="4110962"/>
          </a:xfrm>
        </p:spPr>
        <p:txBody>
          <a:bodyPr>
            <a:normAutofit/>
          </a:bodyPr>
          <a:lstStyle/>
          <a:p>
            <a:r>
              <a:rPr lang="en-GB" sz="2400" dirty="0">
                <a:latin typeface="Calibri" panose="020F0502020204030204" pitchFamily="34" charset="0"/>
                <a:cs typeface="Calibri" panose="020F0502020204030204" pitchFamily="34" charset="0"/>
              </a:rPr>
              <a:t>Rehabilitate PWD &amp; Poor households through the 2% DACF allocation</a:t>
            </a:r>
          </a:p>
          <a:p>
            <a:r>
              <a:rPr lang="en-US" sz="2400" dirty="0">
                <a:latin typeface="Calibri" panose="020F0502020204030204" pitchFamily="34" charset="0"/>
                <a:cs typeface="Calibri" panose="020F0502020204030204" pitchFamily="34" charset="0"/>
              </a:rPr>
              <a:t>Support the development of sports in the district</a:t>
            </a:r>
          </a:p>
          <a:p>
            <a:r>
              <a:rPr lang="en-US" sz="2400" dirty="0">
                <a:latin typeface="Calibri" panose="020F0502020204030204" pitchFamily="34" charset="0"/>
                <a:cs typeface="Calibri" panose="020F0502020204030204" pitchFamily="34" charset="0"/>
              </a:rPr>
              <a:t>Procurement of 2,000 mono desk for schools</a:t>
            </a:r>
          </a:p>
          <a:p>
            <a:endParaRPr lang="en-GB" dirty="0"/>
          </a:p>
        </p:txBody>
      </p:sp>
      <p:sp>
        <p:nvSpPr>
          <p:cNvPr id="4" name="Footer Placeholder 3">
            <a:extLst>
              <a:ext uri="{FF2B5EF4-FFF2-40B4-BE49-F238E27FC236}">
                <a16:creationId xmlns:a16="http://schemas.microsoft.com/office/drawing/2014/main" id="{EBA882C9-E3A5-4D83-B2C6-E68F5B581AB1}"/>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B9FCC536-9D1A-4256-95F4-16F8C8AE7166}"/>
              </a:ext>
            </a:extLst>
          </p:cNvPr>
          <p:cNvSpPr>
            <a:spLocks noGrp="1"/>
          </p:cNvSpPr>
          <p:nvPr>
            <p:ph type="sldNum" sz="quarter" idx="12"/>
          </p:nvPr>
        </p:nvSpPr>
        <p:spPr/>
        <p:txBody>
          <a:bodyPr/>
          <a:lstStyle/>
          <a:p>
            <a:fld id="{ABAFC123-AD5D-4140-93FE-F545F70610D4}" type="slidenum">
              <a:rPr lang="en-GB" smtClean="0"/>
              <a:pPr/>
              <a:t>19</a:t>
            </a:fld>
            <a:endParaRPr lang="en-GB"/>
          </a:p>
        </p:txBody>
      </p:sp>
    </p:spTree>
    <p:extLst>
      <p:ext uri="{BB962C8B-B14F-4D97-AF65-F5344CB8AC3E}">
        <p14:creationId xmlns:p14="http://schemas.microsoft.com/office/powerpoint/2010/main" val="2537473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E9223-EA01-49F7-8E61-33E93056E9E2}"/>
              </a:ext>
            </a:extLst>
          </p:cNvPr>
          <p:cNvSpPr>
            <a:spLocks noGrp="1"/>
          </p:cNvSpPr>
          <p:nvPr>
            <p:ph type="title"/>
          </p:nvPr>
        </p:nvSpPr>
        <p:spPr/>
        <p:txBody>
          <a:bodyPr/>
          <a:lstStyle/>
          <a:p>
            <a:r>
              <a:rPr lang="en-GB" dirty="0"/>
              <a:t>Presentation Outline</a:t>
            </a:r>
          </a:p>
        </p:txBody>
      </p:sp>
      <p:sp>
        <p:nvSpPr>
          <p:cNvPr id="3" name="Content Placeholder 2">
            <a:extLst>
              <a:ext uri="{FF2B5EF4-FFF2-40B4-BE49-F238E27FC236}">
                <a16:creationId xmlns:a16="http://schemas.microsoft.com/office/drawing/2014/main" id="{89BAA662-0D4D-4A90-A6AB-9B628C4583E1}"/>
              </a:ext>
            </a:extLst>
          </p:cNvPr>
          <p:cNvSpPr>
            <a:spLocks noGrp="1"/>
          </p:cNvSpPr>
          <p:nvPr>
            <p:ph idx="1"/>
          </p:nvPr>
        </p:nvSpPr>
        <p:spPr>
          <a:xfrm>
            <a:off x="838200" y="1484243"/>
            <a:ext cx="10515600" cy="4692720"/>
          </a:xfrm>
        </p:spPr>
        <p:txBody>
          <a:bodyPr>
            <a:normAutofit/>
          </a:bodyPr>
          <a:lstStyle/>
          <a:p>
            <a:r>
              <a:rPr lang="en-GB" dirty="0"/>
              <a:t>Objectives of the programme</a:t>
            </a:r>
          </a:p>
          <a:p>
            <a:r>
              <a:rPr lang="en-GB" dirty="0"/>
              <a:t>Introduction</a:t>
            </a:r>
          </a:p>
          <a:p>
            <a:r>
              <a:rPr lang="en-GB" dirty="0"/>
              <a:t>Profile of the District</a:t>
            </a:r>
          </a:p>
          <a:p>
            <a:r>
              <a:rPr lang="en-GB" dirty="0"/>
              <a:t>The Plan Preparation Process</a:t>
            </a:r>
          </a:p>
          <a:p>
            <a:r>
              <a:rPr lang="en-GB" dirty="0"/>
              <a:t>Mains Development Issues</a:t>
            </a:r>
          </a:p>
          <a:p>
            <a:r>
              <a:rPr lang="en-GB" dirty="0"/>
              <a:t>Potentials, Opportunities, Constraints and Challenges of the District</a:t>
            </a:r>
          </a:p>
          <a:p>
            <a:r>
              <a:rPr lang="en-GB" dirty="0"/>
              <a:t>Development Goals and Objectives</a:t>
            </a:r>
          </a:p>
          <a:p>
            <a:r>
              <a:rPr lang="en-GB" dirty="0"/>
              <a:t>Some Proposed Interventions 2022-2025</a:t>
            </a:r>
          </a:p>
          <a:p>
            <a:r>
              <a:rPr lang="en-GB" dirty="0"/>
              <a:t>Way forward</a:t>
            </a:r>
          </a:p>
          <a:p>
            <a:r>
              <a:rPr lang="en-GB" dirty="0"/>
              <a:t>Open Forum</a:t>
            </a:r>
          </a:p>
          <a:p>
            <a:endParaRPr lang="en-GB" dirty="0"/>
          </a:p>
        </p:txBody>
      </p:sp>
      <p:sp>
        <p:nvSpPr>
          <p:cNvPr id="4" name="Footer Placeholder 3">
            <a:extLst>
              <a:ext uri="{FF2B5EF4-FFF2-40B4-BE49-F238E27FC236}">
                <a16:creationId xmlns:a16="http://schemas.microsoft.com/office/drawing/2014/main" id="{8088DA67-86F1-42E9-A347-B3F8EA84BEA8}"/>
              </a:ext>
            </a:extLst>
          </p:cNvPr>
          <p:cNvSpPr>
            <a:spLocks noGrp="1"/>
          </p:cNvSpPr>
          <p:nvPr>
            <p:ph type="ftr" sz="quarter" idx="11"/>
          </p:nvPr>
        </p:nvSpPr>
        <p:spPr>
          <a:xfrm>
            <a:off x="838200" y="6310312"/>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F9C53866-179C-4BF4-87E9-8A02477D25CE}"/>
              </a:ext>
            </a:extLst>
          </p:cNvPr>
          <p:cNvSpPr>
            <a:spLocks noGrp="1"/>
          </p:cNvSpPr>
          <p:nvPr>
            <p:ph type="sldNum" sz="quarter" idx="12"/>
          </p:nvPr>
        </p:nvSpPr>
        <p:spPr/>
        <p:txBody>
          <a:bodyPr/>
          <a:lstStyle/>
          <a:p>
            <a:fld id="{ABAFC123-AD5D-4140-93FE-F545F70610D4}" type="slidenum">
              <a:rPr lang="en-GB" smtClean="0"/>
              <a:pPr/>
              <a:t>2</a:t>
            </a:fld>
            <a:endParaRPr lang="en-GB"/>
          </a:p>
        </p:txBody>
      </p:sp>
    </p:spTree>
    <p:extLst>
      <p:ext uri="{BB962C8B-B14F-4D97-AF65-F5344CB8AC3E}">
        <p14:creationId xmlns:p14="http://schemas.microsoft.com/office/powerpoint/2010/main" val="915410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35EA7-8B75-43C9-93AF-291E76074B1E}"/>
              </a:ext>
            </a:extLst>
          </p:cNvPr>
          <p:cNvSpPr>
            <a:spLocks noGrp="1"/>
          </p:cNvSpPr>
          <p:nvPr>
            <p:ph type="title"/>
          </p:nvPr>
        </p:nvSpPr>
        <p:spPr>
          <a:xfrm>
            <a:off x="677334" y="318655"/>
            <a:ext cx="9588884" cy="1141845"/>
          </a:xfrm>
        </p:spPr>
        <p:txBody>
          <a:bodyPr>
            <a:normAutofit fontScale="90000"/>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Some Proposed Interventions 2022-2025</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GB" sz="3200" b="0" i="1" u="none" strike="noStrike" kern="1200" cap="none" spc="0" normalizeH="0" baseline="0" noProof="0" dirty="0">
                <a:ln>
                  <a:noFill/>
                </a:ln>
                <a:solidFill>
                  <a:prstClr val="black"/>
                </a:solidFill>
                <a:effectLst/>
                <a:uLnTx/>
                <a:uFillTx/>
                <a:latin typeface="Calibri Light" panose="020F0302020204030204"/>
                <a:ea typeface="+mj-ea"/>
                <a:cs typeface="+mj-cs"/>
              </a:rPr>
              <a:t>environment, infrastructure and human settlements</a:t>
            </a:r>
            <a:endParaRPr lang="en-GB" dirty="0"/>
          </a:p>
        </p:txBody>
      </p:sp>
      <p:sp>
        <p:nvSpPr>
          <p:cNvPr id="6" name="Content Placeholder 5"/>
          <p:cNvSpPr>
            <a:spLocks noGrp="1"/>
          </p:cNvSpPr>
          <p:nvPr>
            <p:ph sz="half" idx="1"/>
          </p:nvPr>
        </p:nvSpPr>
        <p:spPr>
          <a:xfrm>
            <a:off x="300446" y="1607127"/>
            <a:ext cx="5490754" cy="4434235"/>
          </a:xfrm>
        </p:spPr>
        <p:txBody>
          <a:bodyPr>
            <a:normAutofit/>
          </a:bodyPr>
          <a:lstStyle/>
          <a:p>
            <a:r>
              <a:rPr lang="en-GB" sz="2400" dirty="0">
                <a:latin typeface="Calibri" panose="020F0502020204030204" pitchFamily="34" charset="0"/>
                <a:cs typeface="Calibri" panose="020F0502020204030204" pitchFamily="34" charset="0"/>
              </a:rPr>
              <a:t>Reshaping of feeder roads district wide</a:t>
            </a:r>
          </a:p>
          <a:p>
            <a:r>
              <a:rPr lang="en-US" sz="2400" dirty="0">
                <a:latin typeface="Calibri" panose="020F0502020204030204" pitchFamily="34" charset="0"/>
                <a:cs typeface="Calibri" panose="020F0502020204030204" pitchFamily="34" charset="0"/>
              </a:rPr>
              <a:t>Construction of selected culverts and drains.</a:t>
            </a:r>
          </a:p>
          <a:p>
            <a:r>
              <a:rPr lang="en-US" sz="2400" dirty="0">
                <a:latin typeface="Calibri" panose="020F0502020204030204" pitchFamily="34" charset="0"/>
                <a:cs typeface="Calibri" panose="020F0502020204030204" pitchFamily="34" charset="0"/>
              </a:rPr>
              <a:t>Construction of mini toilet and urinal at old station</a:t>
            </a:r>
          </a:p>
          <a:p>
            <a:r>
              <a:rPr lang="en-US" sz="2400" dirty="0">
                <a:latin typeface="Calibri" panose="020F0502020204030204" pitchFamily="34" charset="0"/>
                <a:cs typeface="Calibri" panose="020F0502020204030204" pitchFamily="34" charset="0"/>
              </a:rPr>
              <a:t>Rehabilitation of </a:t>
            </a:r>
            <a:r>
              <a:rPr lang="en-US" sz="2400" dirty="0" err="1">
                <a:latin typeface="Calibri" panose="020F0502020204030204" pitchFamily="34" charset="0"/>
                <a:cs typeface="Calibri" panose="020F0502020204030204" pitchFamily="34" charset="0"/>
              </a:rPr>
              <a:t>Wamfie</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Presby</a:t>
            </a:r>
            <a:r>
              <a:rPr lang="en-US" sz="2400" dirty="0">
                <a:latin typeface="Calibri" panose="020F0502020204030204" pitchFamily="34" charset="0"/>
                <a:cs typeface="Calibri" panose="020F0502020204030204" pitchFamily="34" charset="0"/>
              </a:rPr>
              <a:t> school pack</a:t>
            </a:r>
          </a:p>
          <a:p>
            <a:r>
              <a:rPr lang="en-US" sz="2400" dirty="0">
                <a:latin typeface="Calibri" panose="020F0502020204030204" pitchFamily="34" charset="0"/>
                <a:cs typeface="Calibri" panose="020F0502020204030204" pitchFamily="34" charset="0"/>
              </a:rPr>
              <a:t>Undertake rehabilitation works on deteriorating public institutions</a:t>
            </a:r>
          </a:p>
          <a:p>
            <a:endParaRPr lang="en-US" dirty="0"/>
          </a:p>
        </p:txBody>
      </p:sp>
      <p:sp>
        <p:nvSpPr>
          <p:cNvPr id="7" name="Content Placeholder 6"/>
          <p:cNvSpPr>
            <a:spLocks noGrp="1"/>
          </p:cNvSpPr>
          <p:nvPr>
            <p:ph sz="half" idx="2"/>
          </p:nvPr>
        </p:nvSpPr>
        <p:spPr>
          <a:xfrm>
            <a:off x="5957454" y="1607127"/>
            <a:ext cx="5666509" cy="4434235"/>
          </a:xfrm>
        </p:spPr>
        <p:txBody>
          <a:bodyPr>
            <a:normAutofit/>
          </a:bodyPr>
          <a:lstStyle/>
          <a:p>
            <a:r>
              <a:rPr lang="en-US" sz="2400" dirty="0">
                <a:latin typeface="Calibri" panose="020F0502020204030204" pitchFamily="34" charset="0"/>
                <a:cs typeface="Calibri" panose="020F0502020204030204" pitchFamily="34" charset="0"/>
              </a:rPr>
              <a:t>Development of structural maps for the district</a:t>
            </a:r>
          </a:p>
          <a:p>
            <a:r>
              <a:rPr lang="en-US" sz="2400" dirty="0">
                <a:latin typeface="Calibri" panose="020F0502020204030204" pitchFamily="34" charset="0"/>
                <a:cs typeface="Calibri" panose="020F0502020204030204" pitchFamily="34" charset="0"/>
              </a:rPr>
              <a:t>Development of base maps for selected areas councils(</a:t>
            </a:r>
            <a:r>
              <a:rPr lang="en-US" sz="2400" dirty="0" err="1">
                <a:latin typeface="Calibri" panose="020F0502020204030204" pitchFamily="34" charset="0"/>
                <a:cs typeface="Calibri" panose="020F0502020204030204" pitchFamily="34" charset="0"/>
              </a:rPr>
              <a:t>Nseseresu</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Kyeremasu</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Wamanafo</a:t>
            </a:r>
            <a:r>
              <a:rPr lang="en-US" sz="2400" dirty="0">
                <a:latin typeface="Calibri" panose="020F0502020204030204" pitchFamily="34" charset="0"/>
                <a:cs typeface="Calibri" panose="020F0502020204030204" pitchFamily="34" charset="0"/>
              </a:rPr>
              <a:t>)</a:t>
            </a:r>
          </a:p>
          <a:p>
            <a:endParaRPr lang="en-US" dirty="0"/>
          </a:p>
        </p:txBody>
      </p:sp>
      <p:sp>
        <p:nvSpPr>
          <p:cNvPr id="4" name="Footer Placeholder 3">
            <a:extLst>
              <a:ext uri="{FF2B5EF4-FFF2-40B4-BE49-F238E27FC236}">
                <a16:creationId xmlns:a16="http://schemas.microsoft.com/office/drawing/2014/main" id="{F97581F7-E4F5-4501-8C22-5BAEFE7340C1}"/>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1E216BB3-EDBD-4C81-9CCC-FA56499568F5}"/>
              </a:ext>
            </a:extLst>
          </p:cNvPr>
          <p:cNvSpPr>
            <a:spLocks noGrp="1"/>
          </p:cNvSpPr>
          <p:nvPr>
            <p:ph type="sldNum" sz="quarter" idx="12"/>
          </p:nvPr>
        </p:nvSpPr>
        <p:spPr/>
        <p:txBody>
          <a:bodyPr/>
          <a:lstStyle/>
          <a:p>
            <a:fld id="{ABAFC123-AD5D-4140-93FE-F545F70610D4}" type="slidenum">
              <a:rPr lang="en-GB" smtClean="0"/>
              <a:pPr/>
              <a:t>20</a:t>
            </a:fld>
            <a:endParaRPr lang="en-GB"/>
          </a:p>
        </p:txBody>
      </p:sp>
    </p:spTree>
    <p:extLst>
      <p:ext uri="{BB962C8B-B14F-4D97-AF65-F5344CB8AC3E}">
        <p14:creationId xmlns:p14="http://schemas.microsoft.com/office/powerpoint/2010/main" val="1451345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5ED52-933B-4E0D-ADF3-D15E546957E5}"/>
              </a:ext>
            </a:extLst>
          </p:cNvPr>
          <p:cNvSpPr>
            <a:spLocks noGrp="1"/>
          </p:cNvSpPr>
          <p:nvPr>
            <p:ph type="title"/>
          </p:nvPr>
        </p:nvSpPr>
        <p:spPr/>
        <p:txBody>
          <a:bodyPr>
            <a:normAutofit fontScale="90000"/>
          </a:bodyPr>
          <a:lstStyle/>
          <a:p>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Some Proposed Interventions 2022-2025</a:t>
            </a:r>
            <a:b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GB" sz="3200" b="0" i="1" u="none" strike="noStrike" kern="1200" cap="none" spc="0" normalizeH="0" baseline="0" noProof="0" dirty="0">
                <a:ln>
                  <a:noFill/>
                </a:ln>
                <a:solidFill>
                  <a:prstClr val="black"/>
                </a:solidFill>
                <a:effectLst/>
                <a:uLnTx/>
                <a:uFillTx/>
                <a:latin typeface="Calibri Light" panose="020F0302020204030204"/>
                <a:ea typeface="+mj-ea"/>
                <a:cs typeface="+mj-cs"/>
              </a:rPr>
              <a:t>governance, corruption and public accountability</a:t>
            </a:r>
            <a:endParaRPr lang="en-GB" dirty="0"/>
          </a:p>
        </p:txBody>
      </p:sp>
      <p:sp>
        <p:nvSpPr>
          <p:cNvPr id="6" name="Content Placeholder 5"/>
          <p:cNvSpPr>
            <a:spLocks noGrp="1"/>
          </p:cNvSpPr>
          <p:nvPr>
            <p:ph sz="half" idx="1"/>
          </p:nvPr>
        </p:nvSpPr>
        <p:spPr>
          <a:xfrm>
            <a:off x="313509" y="1825625"/>
            <a:ext cx="5585579" cy="4351338"/>
          </a:xfrm>
        </p:spPr>
        <p:txBody>
          <a:bodyPr>
            <a:normAutofit/>
          </a:bodyPr>
          <a:lstStyle/>
          <a:p>
            <a:r>
              <a:rPr lang="en-US" sz="2400" dirty="0">
                <a:latin typeface="Calibri" panose="020F0502020204030204" pitchFamily="34" charset="0"/>
                <a:cs typeface="Calibri" panose="020F0502020204030204" pitchFamily="34" charset="0"/>
              </a:rPr>
              <a:t>Construction of police post at </a:t>
            </a:r>
            <a:r>
              <a:rPr lang="en-US" sz="2400" dirty="0" err="1">
                <a:latin typeface="Calibri" panose="020F0502020204030204" pitchFamily="34" charset="0"/>
                <a:cs typeface="Calibri" panose="020F0502020204030204" pitchFamily="34" charset="0"/>
              </a:rPr>
              <a:t>Kyenkyenase</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Attakrom</a:t>
            </a:r>
            <a:r>
              <a:rPr lang="en-US" sz="2400" dirty="0">
                <a:latin typeface="Calibri" panose="020F0502020204030204" pitchFamily="34" charset="0"/>
                <a:cs typeface="Calibri" panose="020F0502020204030204" pitchFamily="34" charset="0"/>
              </a:rPr>
              <a:t> &amp; </a:t>
            </a:r>
            <a:r>
              <a:rPr lang="en-US" sz="2400" dirty="0" err="1">
                <a:latin typeface="Calibri" panose="020F0502020204030204" pitchFamily="34" charset="0"/>
                <a:cs typeface="Calibri" panose="020F0502020204030204" pitchFamily="34" charset="0"/>
              </a:rPr>
              <a:t>Akontanim</a:t>
            </a:r>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Construction of area council office at </a:t>
            </a:r>
            <a:r>
              <a:rPr lang="en-US" sz="2400" dirty="0" err="1">
                <a:latin typeface="Calibri" panose="020F0502020204030204" pitchFamily="34" charset="0"/>
                <a:cs typeface="Calibri" panose="020F0502020204030204" pitchFamily="34" charset="0"/>
              </a:rPr>
              <a:t>Wamanafo</a:t>
            </a:r>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Construction of dauber grounds at </a:t>
            </a:r>
            <a:r>
              <a:rPr lang="en-US" sz="2400" dirty="0" err="1">
                <a:latin typeface="Calibri" panose="020F0502020204030204" pitchFamily="34" charset="0"/>
                <a:cs typeface="Calibri" panose="020F0502020204030204" pitchFamily="34" charset="0"/>
              </a:rPr>
              <a:t>Wamanafo</a:t>
            </a:r>
            <a:r>
              <a:rPr lang="en-US" sz="2400" dirty="0">
                <a:latin typeface="Calibri" panose="020F0502020204030204" pitchFamily="34" charset="0"/>
                <a:cs typeface="Calibri" panose="020F0502020204030204" pitchFamily="34" charset="0"/>
              </a:rPr>
              <a:t> and </a:t>
            </a:r>
            <a:r>
              <a:rPr lang="en-US" sz="2400" dirty="0" err="1">
                <a:latin typeface="Calibri" panose="020F0502020204030204" pitchFamily="34" charset="0"/>
                <a:cs typeface="Calibri" panose="020F0502020204030204" pitchFamily="34" charset="0"/>
              </a:rPr>
              <a:t>Wamfie</a:t>
            </a:r>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Construction of police barracks at </a:t>
            </a:r>
            <a:r>
              <a:rPr lang="en-US" sz="2400" dirty="0" err="1">
                <a:latin typeface="Calibri" panose="020F0502020204030204" pitchFamily="34" charset="0"/>
                <a:cs typeface="Calibri" panose="020F0502020204030204" pitchFamily="34" charset="0"/>
              </a:rPr>
              <a:t>Wamfie</a:t>
            </a:r>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Construction of staff Bungalow</a:t>
            </a:r>
          </a:p>
          <a:p>
            <a:endParaRPr lang="en-US" dirty="0"/>
          </a:p>
        </p:txBody>
      </p:sp>
      <p:sp>
        <p:nvSpPr>
          <p:cNvPr id="7" name="Content Placeholder 6"/>
          <p:cNvSpPr>
            <a:spLocks noGrp="1"/>
          </p:cNvSpPr>
          <p:nvPr>
            <p:ph sz="half" idx="2"/>
          </p:nvPr>
        </p:nvSpPr>
        <p:spPr>
          <a:xfrm>
            <a:off x="6292913" y="1825625"/>
            <a:ext cx="5672663" cy="3674630"/>
          </a:xfrm>
        </p:spPr>
        <p:txBody>
          <a:bodyPr>
            <a:normAutofit/>
          </a:bodyPr>
          <a:lstStyle/>
          <a:p>
            <a:r>
              <a:rPr lang="en-US" sz="2400" dirty="0">
                <a:latin typeface="Calibri" panose="020F0502020204030204" pitchFamily="34" charset="0"/>
                <a:cs typeface="Calibri" panose="020F0502020204030204" pitchFamily="34" charset="0"/>
              </a:rPr>
              <a:t>Construction of district offices for Education, Health and Agric</a:t>
            </a:r>
          </a:p>
          <a:p>
            <a:r>
              <a:rPr lang="en-US" sz="2400" dirty="0">
                <a:latin typeface="Calibri" panose="020F0502020204030204" pitchFamily="34" charset="0"/>
                <a:cs typeface="Calibri" panose="020F0502020204030204" pitchFamily="34" charset="0"/>
              </a:rPr>
              <a:t>Undertake capacity development for staff</a:t>
            </a:r>
          </a:p>
          <a:p>
            <a:r>
              <a:rPr lang="en-US" sz="2400" dirty="0">
                <a:latin typeface="Calibri" panose="020F0502020204030204" pitchFamily="34" charset="0"/>
                <a:cs typeface="Calibri" panose="020F0502020204030204" pitchFamily="34" charset="0"/>
              </a:rPr>
              <a:t>Purchase 21 motor bikes for central and decentralized offices.</a:t>
            </a:r>
          </a:p>
        </p:txBody>
      </p:sp>
      <p:sp>
        <p:nvSpPr>
          <p:cNvPr id="4" name="Footer Placeholder 3">
            <a:extLst>
              <a:ext uri="{FF2B5EF4-FFF2-40B4-BE49-F238E27FC236}">
                <a16:creationId xmlns:a16="http://schemas.microsoft.com/office/drawing/2014/main" id="{74FAC19B-0626-45E0-A45B-E11030D6BC02}"/>
              </a:ext>
            </a:extLst>
          </p:cNvPr>
          <p:cNvSpPr>
            <a:spLocks noGrp="1"/>
          </p:cNvSpPr>
          <p:nvPr>
            <p:ph type="ftr" sz="quarter" idx="11"/>
          </p:nvPr>
        </p:nvSpPr>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42D5E3D7-3D36-4C4C-A8FA-C465E7C364AF}"/>
              </a:ext>
            </a:extLst>
          </p:cNvPr>
          <p:cNvSpPr>
            <a:spLocks noGrp="1"/>
          </p:cNvSpPr>
          <p:nvPr>
            <p:ph type="sldNum" sz="quarter" idx="12"/>
          </p:nvPr>
        </p:nvSpPr>
        <p:spPr/>
        <p:txBody>
          <a:bodyPr/>
          <a:lstStyle/>
          <a:p>
            <a:fld id="{ABAFC123-AD5D-4140-93FE-F545F70610D4}" type="slidenum">
              <a:rPr lang="en-GB" smtClean="0"/>
              <a:pPr/>
              <a:t>21</a:t>
            </a:fld>
            <a:endParaRPr lang="en-GB"/>
          </a:p>
        </p:txBody>
      </p:sp>
    </p:spTree>
    <p:extLst>
      <p:ext uri="{BB962C8B-B14F-4D97-AF65-F5344CB8AC3E}">
        <p14:creationId xmlns:p14="http://schemas.microsoft.com/office/powerpoint/2010/main" val="1380661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E31D-02A0-48FE-9621-8E76C9783461}"/>
              </a:ext>
            </a:extLst>
          </p:cNvPr>
          <p:cNvSpPr>
            <a:spLocks noGrp="1"/>
          </p:cNvSpPr>
          <p:nvPr>
            <p:ph type="title"/>
          </p:nvPr>
        </p:nvSpPr>
        <p:spPr>
          <a:xfrm>
            <a:off x="677334" y="609600"/>
            <a:ext cx="8596668" cy="733425"/>
          </a:xfrm>
        </p:spPr>
        <p:txBody>
          <a:bodyPr/>
          <a:lstStyle/>
          <a:p>
            <a:r>
              <a:rPr lang="en-GB" dirty="0"/>
              <a:t>Way Forward</a:t>
            </a:r>
          </a:p>
        </p:txBody>
      </p:sp>
      <p:sp>
        <p:nvSpPr>
          <p:cNvPr id="3" name="Content Placeholder 2">
            <a:extLst>
              <a:ext uri="{FF2B5EF4-FFF2-40B4-BE49-F238E27FC236}">
                <a16:creationId xmlns:a16="http://schemas.microsoft.com/office/drawing/2014/main" id="{DDCE7C39-4438-4B62-A8E7-B69CEB027B56}"/>
              </a:ext>
            </a:extLst>
          </p:cNvPr>
          <p:cNvSpPr>
            <a:spLocks noGrp="1"/>
          </p:cNvSpPr>
          <p:nvPr>
            <p:ph idx="1"/>
          </p:nvPr>
        </p:nvSpPr>
        <p:spPr>
          <a:xfrm>
            <a:off x="677333" y="1343025"/>
            <a:ext cx="10683393" cy="4698337"/>
          </a:xfrm>
        </p:spPr>
        <p:txBody>
          <a:bodyPr>
            <a:normAutofit/>
          </a:bodyPr>
          <a:lstStyle/>
          <a:p>
            <a:r>
              <a:rPr lang="en-GB" sz="2400" dirty="0"/>
              <a:t>The plan will be finalised based on your inputs </a:t>
            </a:r>
          </a:p>
          <a:p>
            <a:r>
              <a:rPr lang="en-GB" sz="2400" dirty="0"/>
              <a:t>There must be ownership from all stakeholders leading to successful implementation</a:t>
            </a:r>
          </a:p>
          <a:p>
            <a:r>
              <a:rPr lang="en-GB" sz="2400" dirty="0"/>
              <a:t>Management of the district must ensure commitment for the implementation of the plan</a:t>
            </a:r>
          </a:p>
          <a:p>
            <a:r>
              <a:rPr lang="en-GB" sz="2400" dirty="0"/>
              <a:t>Assembly members should take keen interest in projects earmarked for their communities and ensure regular follow-up</a:t>
            </a:r>
          </a:p>
          <a:p>
            <a:r>
              <a:rPr lang="en-GB" sz="2400" dirty="0"/>
              <a:t>We call on donor and development partners to take keen interests in the plan implementation, monitoring and evaluation processes</a:t>
            </a:r>
          </a:p>
          <a:p>
            <a:pPr marL="0" indent="0">
              <a:buNone/>
            </a:pPr>
            <a:endParaRPr lang="en-GB" dirty="0"/>
          </a:p>
        </p:txBody>
      </p:sp>
      <p:sp>
        <p:nvSpPr>
          <p:cNvPr id="4" name="Footer Placeholder 3">
            <a:extLst>
              <a:ext uri="{FF2B5EF4-FFF2-40B4-BE49-F238E27FC236}">
                <a16:creationId xmlns:a16="http://schemas.microsoft.com/office/drawing/2014/main" id="{090101E3-E1F6-441A-8779-4B7EFF84B719}"/>
              </a:ext>
            </a:extLst>
          </p:cNvPr>
          <p:cNvSpPr>
            <a:spLocks noGrp="1"/>
          </p:cNvSpPr>
          <p:nvPr>
            <p:ph type="ftr" sz="quarter" idx="11"/>
          </p:nvPr>
        </p:nvSpPr>
        <p:spPr>
          <a:xfrm>
            <a:off x="838200" y="6311900"/>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906B9C84-82D0-4E0B-9BF3-4123B9850429}"/>
              </a:ext>
            </a:extLst>
          </p:cNvPr>
          <p:cNvSpPr>
            <a:spLocks noGrp="1"/>
          </p:cNvSpPr>
          <p:nvPr>
            <p:ph type="sldNum" sz="quarter" idx="12"/>
          </p:nvPr>
        </p:nvSpPr>
        <p:spPr/>
        <p:txBody>
          <a:bodyPr/>
          <a:lstStyle/>
          <a:p>
            <a:fld id="{ABAFC123-AD5D-4140-93FE-F545F70610D4}" type="slidenum">
              <a:rPr lang="en-GB" smtClean="0"/>
              <a:pPr/>
              <a:t>22</a:t>
            </a:fld>
            <a:endParaRPr lang="en-GB"/>
          </a:p>
        </p:txBody>
      </p:sp>
    </p:spTree>
    <p:extLst>
      <p:ext uri="{BB962C8B-B14F-4D97-AF65-F5344CB8AC3E}">
        <p14:creationId xmlns:p14="http://schemas.microsoft.com/office/powerpoint/2010/main" val="787321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EAB98-F71D-491E-A595-7871D9C3C043}"/>
              </a:ext>
            </a:extLst>
          </p:cNvPr>
          <p:cNvSpPr>
            <a:spLocks noGrp="1"/>
          </p:cNvSpPr>
          <p:nvPr>
            <p:ph type="title"/>
          </p:nvPr>
        </p:nvSpPr>
        <p:spPr>
          <a:xfrm>
            <a:off x="838200" y="365125"/>
            <a:ext cx="10515600" cy="1366693"/>
          </a:xfrm>
        </p:spPr>
        <p:txBody>
          <a:bodyPr>
            <a:normAutofit fontScale="90000"/>
          </a:bodyPr>
          <a:lstStyle/>
          <a:p>
            <a:pPr algn="ctr"/>
            <a:br>
              <a:rPr lang="en-GB" dirty="0"/>
            </a:br>
            <a:br>
              <a:rPr lang="en-GB" dirty="0"/>
            </a:br>
            <a:r>
              <a:rPr lang="en-GB" dirty="0"/>
              <a:t>Thank you</a:t>
            </a:r>
            <a:br>
              <a:rPr lang="en-GB" dirty="0"/>
            </a:br>
            <a:br>
              <a:rPr lang="en-GB" dirty="0"/>
            </a:br>
            <a:endParaRPr lang="en-GB" dirty="0"/>
          </a:p>
        </p:txBody>
      </p:sp>
      <p:sp>
        <p:nvSpPr>
          <p:cNvPr id="3" name="Footer Placeholder 2">
            <a:extLst>
              <a:ext uri="{FF2B5EF4-FFF2-40B4-BE49-F238E27FC236}">
                <a16:creationId xmlns:a16="http://schemas.microsoft.com/office/drawing/2014/main" id="{0954B14A-7C03-413C-8F2D-DA46FC25FDA0}"/>
              </a:ext>
            </a:extLst>
          </p:cNvPr>
          <p:cNvSpPr>
            <a:spLocks noGrp="1"/>
          </p:cNvSpPr>
          <p:nvPr>
            <p:ph type="ftr" sz="quarter" idx="11"/>
          </p:nvPr>
        </p:nvSpPr>
        <p:spPr>
          <a:xfrm>
            <a:off x="407504" y="6351657"/>
            <a:ext cx="4114800" cy="365125"/>
          </a:xfrm>
        </p:spPr>
        <p:txBody>
          <a:bodyPr/>
          <a:lstStyle/>
          <a:p>
            <a:pPr algn="l"/>
            <a:r>
              <a:rPr lang="en-GB" dirty="0"/>
              <a:t>© DPCU, </a:t>
            </a:r>
            <a:r>
              <a:rPr lang="en-GB" dirty="0" err="1"/>
              <a:t>Dormaa</a:t>
            </a:r>
            <a:r>
              <a:rPr lang="en-GB" dirty="0"/>
              <a:t> East, January 2022</a:t>
            </a:r>
          </a:p>
        </p:txBody>
      </p:sp>
      <p:sp>
        <p:nvSpPr>
          <p:cNvPr id="4" name="Slide Number Placeholder 3">
            <a:extLst>
              <a:ext uri="{FF2B5EF4-FFF2-40B4-BE49-F238E27FC236}">
                <a16:creationId xmlns:a16="http://schemas.microsoft.com/office/drawing/2014/main" id="{F252A3A5-9E20-4B29-9696-B2C0127A8EF2}"/>
              </a:ext>
            </a:extLst>
          </p:cNvPr>
          <p:cNvSpPr>
            <a:spLocks noGrp="1"/>
          </p:cNvSpPr>
          <p:nvPr>
            <p:ph type="sldNum" sz="quarter" idx="12"/>
          </p:nvPr>
        </p:nvSpPr>
        <p:spPr/>
        <p:txBody>
          <a:bodyPr/>
          <a:lstStyle/>
          <a:p>
            <a:fld id="{ABAFC123-AD5D-4140-93FE-F545F70610D4}" type="slidenum">
              <a:rPr lang="en-GB" smtClean="0"/>
              <a:pPr/>
              <a:t>23</a:t>
            </a:fld>
            <a:endParaRPr lang="en-GB"/>
          </a:p>
        </p:txBody>
      </p:sp>
      <p:pic>
        <p:nvPicPr>
          <p:cNvPr id="1026" name="Picture 2" descr="Stickman Illustration Teens Having Open Forum Stock Vector (Royalty Free)  442982941">
            <a:extLst>
              <a:ext uri="{FF2B5EF4-FFF2-40B4-BE49-F238E27FC236}">
                <a16:creationId xmlns:a16="http://schemas.microsoft.com/office/drawing/2014/main" id="{614AB734-7B29-46C9-A8D7-F6B9033043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383"/>
          <a:stretch/>
        </p:blipFill>
        <p:spPr bwMode="auto">
          <a:xfrm>
            <a:off x="2425148" y="1448972"/>
            <a:ext cx="7261777" cy="4740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68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9AC4F-93A9-4259-9A77-2281EB847802}"/>
              </a:ext>
            </a:extLst>
          </p:cNvPr>
          <p:cNvSpPr>
            <a:spLocks noGrp="1"/>
          </p:cNvSpPr>
          <p:nvPr>
            <p:ph type="title"/>
          </p:nvPr>
        </p:nvSpPr>
        <p:spPr/>
        <p:txBody>
          <a:bodyPr/>
          <a:lstStyle/>
          <a:p>
            <a:r>
              <a:rPr lang="en-GB" dirty="0"/>
              <a:t>Objectives of the Public Hearing</a:t>
            </a:r>
          </a:p>
        </p:txBody>
      </p:sp>
      <p:sp>
        <p:nvSpPr>
          <p:cNvPr id="3" name="Content Placeholder 2">
            <a:extLst>
              <a:ext uri="{FF2B5EF4-FFF2-40B4-BE49-F238E27FC236}">
                <a16:creationId xmlns:a16="http://schemas.microsoft.com/office/drawing/2014/main" id="{F809729F-1DB6-402C-B45C-EAE131D80742}"/>
              </a:ext>
            </a:extLst>
          </p:cNvPr>
          <p:cNvSpPr>
            <a:spLocks noGrp="1"/>
          </p:cNvSpPr>
          <p:nvPr>
            <p:ph idx="1"/>
          </p:nvPr>
        </p:nvSpPr>
        <p:spPr/>
        <p:txBody>
          <a:bodyPr/>
          <a:lstStyle/>
          <a:p>
            <a:r>
              <a:rPr lang="en-GB" dirty="0"/>
              <a:t>To present to stakeholders highlights from the 2022-2025 MTDP</a:t>
            </a:r>
          </a:p>
          <a:p>
            <a:endParaRPr lang="en-GB" dirty="0"/>
          </a:p>
          <a:p>
            <a:r>
              <a:rPr lang="en-GB" dirty="0"/>
              <a:t>To seek stakeholder buy-in and support for the implementation of the plan</a:t>
            </a:r>
          </a:p>
          <a:p>
            <a:endParaRPr lang="en-GB" dirty="0"/>
          </a:p>
        </p:txBody>
      </p:sp>
      <p:sp>
        <p:nvSpPr>
          <p:cNvPr id="4" name="Footer Placeholder 3">
            <a:extLst>
              <a:ext uri="{FF2B5EF4-FFF2-40B4-BE49-F238E27FC236}">
                <a16:creationId xmlns:a16="http://schemas.microsoft.com/office/drawing/2014/main" id="{F048D7A4-8642-4D42-8D87-9B36C98A67BC}"/>
              </a:ext>
            </a:extLst>
          </p:cNvPr>
          <p:cNvSpPr>
            <a:spLocks noGrp="1"/>
          </p:cNvSpPr>
          <p:nvPr>
            <p:ph type="ftr" sz="quarter" idx="11"/>
          </p:nvPr>
        </p:nvSpPr>
        <p:spPr>
          <a:xfrm>
            <a:off x="838200" y="6310312"/>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7585534D-BD6A-438D-80B7-98F5D52F25DC}"/>
              </a:ext>
            </a:extLst>
          </p:cNvPr>
          <p:cNvSpPr>
            <a:spLocks noGrp="1"/>
          </p:cNvSpPr>
          <p:nvPr>
            <p:ph type="sldNum" sz="quarter" idx="12"/>
          </p:nvPr>
        </p:nvSpPr>
        <p:spPr/>
        <p:txBody>
          <a:bodyPr/>
          <a:lstStyle/>
          <a:p>
            <a:fld id="{ABAFC123-AD5D-4140-93FE-F545F70610D4}" type="slidenum">
              <a:rPr lang="en-GB" smtClean="0"/>
              <a:pPr/>
              <a:t>3</a:t>
            </a:fld>
            <a:endParaRPr lang="en-GB"/>
          </a:p>
        </p:txBody>
      </p:sp>
    </p:spTree>
    <p:extLst>
      <p:ext uri="{BB962C8B-B14F-4D97-AF65-F5344CB8AC3E}">
        <p14:creationId xmlns:p14="http://schemas.microsoft.com/office/powerpoint/2010/main" val="169670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8E57E-853D-44D1-9216-D3F7F31802B6}"/>
              </a:ext>
            </a:extLst>
          </p:cNvPr>
          <p:cNvSpPr>
            <a:spLocks noGrp="1"/>
          </p:cNvSpPr>
          <p:nvPr>
            <p:ph type="title"/>
          </p:nvPr>
        </p:nvSpPr>
        <p:spPr/>
        <p:txBody>
          <a:bodyPr/>
          <a:lstStyle/>
          <a:p>
            <a:r>
              <a:rPr lang="en-GB" dirty="0"/>
              <a:t>Introduction </a:t>
            </a:r>
          </a:p>
        </p:txBody>
      </p:sp>
      <p:sp>
        <p:nvSpPr>
          <p:cNvPr id="3" name="Content Placeholder 2">
            <a:extLst>
              <a:ext uri="{FF2B5EF4-FFF2-40B4-BE49-F238E27FC236}">
                <a16:creationId xmlns:a16="http://schemas.microsoft.com/office/drawing/2014/main" id="{B2A19C79-9C98-4D32-A6BB-1EB43A0D2EB0}"/>
              </a:ext>
            </a:extLst>
          </p:cNvPr>
          <p:cNvSpPr>
            <a:spLocks noGrp="1"/>
          </p:cNvSpPr>
          <p:nvPr>
            <p:ph idx="1"/>
          </p:nvPr>
        </p:nvSpPr>
        <p:spPr/>
        <p:txBody>
          <a:bodyPr>
            <a:normAutofit fontScale="92500" lnSpcReduction="10000"/>
          </a:bodyPr>
          <a:lstStyle/>
          <a:p>
            <a:r>
              <a:rPr lang="en-GB" dirty="0"/>
              <a:t>MMDAs as part of the National Development Agenda are required to prepare MTDPs to guide the development of the respective areas</a:t>
            </a:r>
          </a:p>
          <a:p>
            <a:endParaRPr lang="en-GB" dirty="0"/>
          </a:p>
          <a:p>
            <a:r>
              <a:rPr lang="en-GB" dirty="0"/>
              <a:t>Preparation of these plans must conform to NDPC guidelines and the requirements of the National Development Planning (systems) Act</a:t>
            </a:r>
          </a:p>
          <a:p>
            <a:endParaRPr lang="en-GB" dirty="0"/>
          </a:p>
          <a:p>
            <a:r>
              <a:rPr lang="en-GB" dirty="0"/>
              <a:t>The </a:t>
            </a:r>
            <a:r>
              <a:rPr lang="en-GB" dirty="0" err="1"/>
              <a:t>Dormaa</a:t>
            </a:r>
            <a:r>
              <a:rPr lang="en-GB" dirty="0"/>
              <a:t> East District Assembly implemented a MTDP under the broad national theme “Agenda for Jobs: Creating Prosperity and Equal Opportunity for All” from 2018 – 2021</a:t>
            </a:r>
          </a:p>
          <a:p>
            <a:endParaRPr lang="en-GB" dirty="0"/>
          </a:p>
          <a:p>
            <a:r>
              <a:rPr lang="en-GB" dirty="0"/>
              <a:t>This current plan is a successor to the 2018 MTDP and will be implemented between 2022 – 2025 </a:t>
            </a:r>
          </a:p>
        </p:txBody>
      </p:sp>
      <p:sp>
        <p:nvSpPr>
          <p:cNvPr id="4" name="Footer Placeholder 3">
            <a:extLst>
              <a:ext uri="{FF2B5EF4-FFF2-40B4-BE49-F238E27FC236}">
                <a16:creationId xmlns:a16="http://schemas.microsoft.com/office/drawing/2014/main" id="{3D2EE921-5CDC-4544-A875-7CF0DB5DD61B}"/>
              </a:ext>
            </a:extLst>
          </p:cNvPr>
          <p:cNvSpPr>
            <a:spLocks noGrp="1"/>
          </p:cNvSpPr>
          <p:nvPr>
            <p:ph type="ftr" sz="quarter" idx="11"/>
          </p:nvPr>
        </p:nvSpPr>
        <p:spPr>
          <a:xfrm>
            <a:off x="838200" y="6320459"/>
            <a:ext cx="4114800" cy="365125"/>
          </a:xfrm>
        </p:spPr>
        <p:txBody>
          <a:bodyPr/>
          <a:lstStyle/>
          <a:p>
            <a:pPr algn="l"/>
            <a:r>
              <a:rPr lang="en-GB" dirty="0"/>
              <a:t>© DPCU, </a:t>
            </a:r>
            <a:r>
              <a:rPr lang="en-GB" dirty="0" err="1"/>
              <a:t>Dormaa</a:t>
            </a:r>
            <a:r>
              <a:rPr lang="en-GB" dirty="0"/>
              <a:t> </a:t>
            </a:r>
            <a:r>
              <a:rPr lang="en-GB" dirty="0" err="1"/>
              <a:t>East,January</a:t>
            </a:r>
            <a:r>
              <a:rPr lang="en-GB" dirty="0"/>
              <a:t> 2022</a:t>
            </a:r>
          </a:p>
        </p:txBody>
      </p:sp>
      <p:sp>
        <p:nvSpPr>
          <p:cNvPr id="5" name="Slide Number Placeholder 4">
            <a:extLst>
              <a:ext uri="{FF2B5EF4-FFF2-40B4-BE49-F238E27FC236}">
                <a16:creationId xmlns:a16="http://schemas.microsoft.com/office/drawing/2014/main" id="{02E8B715-1429-4B8B-9BE9-8181C5AC8BF8}"/>
              </a:ext>
            </a:extLst>
          </p:cNvPr>
          <p:cNvSpPr>
            <a:spLocks noGrp="1"/>
          </p:cNvSpPr>
          <p:nvPr>
            <p:ph type="sldNum" sz="quarter" idx="12"/>
          </p:nvPr>
        </p:nvSpPr>
        <p:spPr/>
        <p:txBody>
          <a:bodyPr/>
          <a:lstStyle/>
          <a:p>
            <a:fld id="{ABAFC123-AD5D-4140-93FE-F545F70610D4}" type="slidenum">
              <a:rPr lang="en-GB" smtClean="0"/>
              <a:pPr/>
              <a:t>4</a:t>
            </a:fld>
            <a:endParaRPr lang="en-GB"/>
          </a:p>
        </p:txBody>
      </p:sp>
    </p:spTree>
    <p:extLst>
      <p:ext uri="{BB962C8B-B14F-4D97-AF65-F5344CB8AC3E}">
        <p14:creationId xmlns:p14="http://schemas.microsoft.com/office/powerpoint/2010/main" val="37664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85C2-0130-4F6A-8CFB-3EA2651F4A99}"/>
              </a:ext>
            </a:extLst>
          </p:cNvPr>
          <p:cNvSpPr>
            <a:spLocks noGrp="1"/>
          </p:cNvSpPr>
          <p:nvPr>
            <p:ph type="title"/>
          </p:nvPr>
        </p:nvSpPr>
        <p:spPr/>
        <p:txBody>
          <a:bodyPr/>
          <a:lstStyle/>
          <a:p>
            <a:r>
              <a:rPr lang="en-GB" dirty="0"/>
              <a:t>The Plan Preparation Process</a:t>
            </a:r>
          </a:p>
        </p:txBody>
      </p:sp>
      <p:sp>
        <p:nvSpPr>
          <p:cNvPr id="3" name="Content Placeholder 2">
            <a:extLst>
              <a:ext uri="{FF2B5EF4-FFF2-40B4-BE49-F238E27FC236}">
                <a16:creationId xmlns:a16="http://schemas.microsoft.com/office/drawing/2014/main" id="{5E9D2507-2306-44E2-9046-694FC172DD31}"/>
              </a:ext>
            </a:extLst>
          </p:cNvPr>
          <p:cNvSpPr>
            <a:spLocks noGrp="1"/>
          </p:cNvSpPr>
          <p:nvPr>
            <p:ph idx="1"/>
          </p:nvPr>
        </p:nvSpPr>
        <p:spPr/>
        <p:txBody>
          <a:bodyPr>
            <a:normAutofit fontScale="92500" lnSpcReduction="20000"/>
          </a:bodyPr>
          <a:lstStyle/>
          <a:p>
            <a:r>
              <a:rPr lang="en-GB" dirty="0"/>
              <a:t>The plan preparation went through the following phases:</a:t>
            </a:r>
          </a:p>
          <a:p>
            <a:pPr lvl="1"/>
            <a:endParaRPr lang="en-GB" dirty="0"/>
          </a:p>
          <a:p>
            <a:pPr lvl="1"/>
            <a:r>
              <a:rPr lang="en-GB" dirty="0"/>
              <a:t>Review of the implementation status of the 2018 – 2021 MTDP</a:t>
            </a:r>
          </a:p>
          <a:p>
            <a:pPr lvl="1"/>
            <a:r>
              <a:rPr lang="en-GB" dirty="0"/>
              <a:t>Collection of data from the sub-district level (town, area councils) through focus group discussions and community durbars</a:t>
            </a:r>
          </a:p>
          <a:p>
            <a:pPr lvl="1"/>
            <a:r>
              <a:rPr lang="en-GB" dirty="0"/>
              <a:t>Collection of data from decentralised governmental bodies, CSOs and other identifiable groups</a:t>
            </a:r>
          </a:p>
          <a:p>
            <a:pPr lvl="1"/>
            <a:r>
              <a:rPr lang="en-GB" dirty="0"/>
              <a:t>Desktop studies</a:t>
            </a:r>
          </a:p>
          <a:p>
            <a:pPr lvl="1"/>
            <a:r>
              <a:rPr lang="en-GB" dirty="0"/>
              <a:t>Data analysis</a:t>
            </a:r>
          </a:p>
          <a:p>
            <a:pPr lvl="1"/>
            <a:r>
              <a:rPr lang="en-GB" dirty="0"/>
              <a:t>Harmonisation and prioritisation of development needs</a:t>
            </a:r>
          </a:p>
          <a:p>
            <a:pPr lvl="1"/>
            <a:r>
              <a:rPr lang="en-GB" dirty="0"/>
              <a:t>Initial public hearing</a:t>
            </a:r>
          </a:p>
          <a:p>
            <a:pPr lvl="1"/>
            <a:r>
              <a:rPr lang="en-GB" dirty="0"/>
              <a:t>Compilation of MTDP</a:t>
            </a:r>
          </a:p>
          <a:p>
            <a:pPr lvl="1"/>
            <a:r>
              <a:rPr lang="en-GB" dirty="0"/>
              <a:t>Final public hearing</a:t>
            </a:r>
          </a:p>
          <a:p>
            <a:pPr lvl="1"/>
            <a:endParaRPr lang="en-GB" dirty="0"/>
          </a:p>
        </p:txBody>
      </p:sp>
      <p:sp>
        <p:nvSpPr>
          <p:cNvPr id="4" name="Footer Placeholder 3">
            <a:extLst>
              <a:ext uri="{FF2B5EF4-FFF2-40B4-BE49-F238E27FC236}">
                <a16:creationId xmlns:a16="http://schemas.microsoft.com/office/drawing/2014/main" id="{2327C4E4-BFD0-4C4B-86CC-C23C3A28DA23}"/>
              </a:ext>
            </a:extLst>
          </p:cNvPr>
          <p:cNvSpPr>
            <a:spLocks noGrp="1"/>
          </p:cNvSpPr>
          <p:nvPr>
            <p:ph type="ftr" sz="quarter" idx="11"/>
          </p:nvPr>
        </p:nvSpPr>
        <p:spPr>
          <a:xfrm>
            <a:off x="838200" y="6356350"/>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9CC2A3AE-F875-476A-9F94-8877D89012BA}"/>
              </a:ext>
            </a:extLst>
          </p:cNvPr>
          <p:cNvSpPr>
            <a:spLocks noGrp="1"/>
          </p:cNvSpPr>
          <p:nvPr>
            <p:ph type="sldNum" sz="quarter" idx="12"/>
          </p:nvPr>
        </p:nvSpPr>
        <p:spPr/>
        <p:txBody>
          <a:bodyPr/>
          <a:lstStyle/>
          <a:p>
            <a:fld id="{ABAFC123-AD5D-4140-93FE-F545F70610D4}" type="slidenum">
              <a:rPr lang="en-GB" smtClean="0"/>
              <a:pPr/>
              <a:t>5</a:t>
            </a:fld>
            <a:endParaRPr lang="en-GB"/>
          </a:p>
        </p:txBody>
      </p:sp>
    </p:spTree>
    <p:extLst>
      <p:ext uri="{BB962C8B-B14F-4D97-AF65-F5344CB8AC3E}">
        <p14:creationId xmlns:p14="http://schemas.microsoft.com/office/powerpoint/2010/main" val="4000390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011C3-5C9D-4EB3-B3EE-3880C0E9E889}"/>
              </a:ext>
            </a:extLst>
          </p:cNvPr>
          <p:cNvSpPr>
            <a:spLocks noGrp="1"/>
          </p:cNvSpPr>
          <p:nvPr>
            <p:ph type="title"/>
          </p:nvPr>
        </p:nvSpPr>
        <p:spPr/>
        <p:txBody>
          <a:bodyPr/>
          <a:lstStyle/>
          <a:p>
            <a:r>
              <a:rPr lang="en-GB" dirty="0"/>
              <a:t>District Development Goals and Objectives</a:t>
            </a:r>
          </a:p>
        </p:txBody>
      </p:sp>
      <p:sp>
        <p:nvSpPr>
          <p:cNvPr id="3" name="Content Placeholder 2">
            <a:extLst>
              <a:ext uri="{FF2B5EF4-FFF2-40B4-BE49-F238E27FC236}">
                <a16:creationId xmlns:a16="http://schemas.microsoft.com/office/drawing/2014/main" id="{FB36A7C1-CB3D-471E-9CD6-F8CFBE33B310}"/>
              </a:ext>
            </a:extLst>
          </p:cNvPr>
          <p:cNvSpPr>
            <a:spLocks noGrp="1"/>
          </p:cNvSpPr>
          <p:nvPr>
            <p:ph idx="1"/>
          </p:nvPr>
        </p:nvSpPr>
        <p:spPr>
          <a:xfrm>
            <a:off x="838199" y="1497496"/>
            <a:ext cx="10850217" cy="4850295"/>
          </a:xfrm>
        </p:spPr>
        <p:txBody>
          <a:bodyPr>
            <a:normAutofit/>
          </a:bodyPr>
          <a:lstStyle/>
          <a:p>
            <a:r>
              <a:rPr lang="en-GB" dirty="0"/>
              <a:t>The goal of the Medium-Term Development Plan is to ensure sustained growth of the District for improved livelihoods and social development. The specific development objectives are:</a:t>
            </a:r>
          </a:p>
          <a:p>
            <a:pPr marL="514350" indent="-514350">
              <a:buFont typeface="+mj-lt"/>
              <a:buAutoNum type="arabicPeriod"/>
            </a:pPr>
            <a:r>
              <a:rPr lang="en-GB" dirty="0"/>
              <a:t>To ensure that majority of the people enjoy high quality of life with a reduced distance and cost for assessing health services</a:t>
            </a:r>
          </a:p>
          <a:p>
            <a:pPr marL="514350" indent="-514350">
              <a:buFont typeface="+mj-lt"/>
              <a:buAutoNum type="arabicPeriod"/>
            </a:pPr>
            <a:r>
              <a:rPr lang="en-GB" dirty="0"/>
              <a:t>To ensure Road, energy and communication infrastructure are accessible to a large extent</a:t>
            </a:r>
          </a:p>
          <a:p>
            <a:pPr marL="514350" indent="-514350">
              <a:buFont typeface="+mj-lt"/>
              <a:buAutoNum type="arabicPeriod"/>
            </a:pPr>
            <a:r>
              <a:rPr lang="en-GB" dirty="0"/>
              <a:t>To provide potable and safe water and proper sanitation which lead to better health and quality of life</a:t>
            </a:r>
          </a:p>
          <a:p>
            <a:pPr marL="514350" indent="-514350">
              <a:buFont typeface="+mj-lt"/>
              <a:buAutoNum type="arabicPeriod"/>
            </a:pPr>
            <a:r>
              <a:rPr lang="en-GB" dirty="0"/>
              <a:t>To promote good governance through the deepening of decentralization programmes as well as supporting the institutions that provide security, rule of law.</a:t>
            </a:r>
          </a:p>
          <a:p>
            <a:pPr marL="514350" indent="-514350">
              <a:buFont typeface="+mj-lt"/>
              <a:buAutoNum type="arabicPeriod"/>
            </a:pPr>
            <a:r>
              <a:rPr lang="en-GB" dirty="0"/>
              <a:t>To ensure agricultural modernization and access to credit and enhance productivity through application of science, technology and research</a:t>
            </a:r>
          </a:p>
          <a:p>
            <a:pPr marL="514350" indent="-514350">
              <a:buFont typeface="+mj-lt"/>
              <a:buAutoNum type="arabicPeriod"/>
            </a:pPr>
            <a:r>
              <a:rPr lang="en-GB" dirty="0"/>
              <a:t>To increase the IGF of the Assembly through vigorous revenue mobilization </a:t>
            </a:r>
          </a:p>
          <a:p>
            <a:pPr marL="514350" indent="-514350">
              <a:buFont typeface="+mj-lt"/>
              <a:buAutoNum type="arabicPeriod"/>
            </a:pPr>
            <a:r>
              <a:rPr lang="en-GB" dirty="0"/>
              <a:t>To ensure the participation of the vulnerable and excluded in the governance and development of the district</a:t>
            </a:r>
          </a:p>
          <a:p>
            <a:pPr marL="514350" indent="-514350">
              <a:buFont typeface="+mj-lt"/>
              <a:buAutoNum type="arabicPeriod"/>
            </a:pPr>
            <a:endParaRPr lang="en-GB" dirty="0"/>
          </a:p>
        </p:txBody>
      </p:sp>
      <p:sp>
        <p:nvSpPr>
          <p:cNvPr id="4" name="Footer Placeholder 3">
            <a:extLst>
              <a:ext uri="{FF2B5EF4-FFF2-40B4-BE49-F238E27FC236}">
                <a16:creationId xmlns:a16="http://schemas.microsoft.com/office/drawing/2014/main" id="{707D8F62-EC0E-4415-8A37-8CA05809CB28}"/>
              </a:ext>
            </a:extLst>
          </p:cNvPr>
          <p:cNvSpPr>
            <a:spLocks noGrp="1"/>
          </p:cNvSpPr>
          <p:nvPr>
            <p:ph type="ftr" sz="quarter" idx="11"/>
          </p:nvPr>
        </p:nvSpPr>
        <p:spPr>
          <a:xfrm>
            <a:off x="838198" y="6310312"/>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CC2A4134-DA39-4549-ABF4-63B3C95821C8}"/>
              </a:ext>
            </a:extLst>
          </p:cNvPr>
          <p:cNvSpPr>
            <a:spLocks noGrp="1"/>
          </p:cNvSpPr>
          <p:nvPr>
            <p:ph type="sldNum" sz="quarter" idx="12"/>
          </p:nvPr>
        </p:nvSpPr>
        <p:spPr/>
        <p:txBody>
          <a:bodyPr/>
          <a:lstStyle/>
          <a:p>
            <a:fld id="{ABAFC123-AD5D-4140-93FE-F545F70610D4}" type="slidenum">
              <a:rPr lang="en-GB" smtClean="0"/>
              <a:pPr/>
              <a:t>6</a:t>
            </a:fld>
            <a:endParaRPr lang="en-GB"/>
          </a:p>
        </p:txBody>
      </p:sp>
    </p:spTree>
    <p:extLst>
      <p:ext uri="{BB962C8B-B14F-4D97-AF65-F5344CB8AC3E}">
        <p14:creationId xmlns:p14="http://schemas.microsoft.com/office/powerpoint/2010/main" val="94908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F7D3E-BAB3-4FB9-BB6D-1A34366B4D7B}"/>
              </a:ext>
            </a:extLst>
          </p:cNvPr>
          <p:cNvSpPr>
            <a:spLocks noGrp="1"/>
          </p:cNvSpPr>
          <p:nvPr>
            <p:ph type="title"/>
          </p:nvPr>
        </p:nvSpPr>
        <p:spPr/>
        <p:txBody>
          <a:bodyPr/>
          <a:lstStyle/>
          <a:p>
            <a:r>
              <a:rPr lang="en-GB" dirty="0"/>
              <a:t>Summarised Profile of the District</a:t>
            </a:r>
          </a:p>
        </p:txBody>
      </p:sp>
      <p:sp>
        <p:nvSpPr>
          <p:cNvPr id="3" name="Content Placeholder 2">
            <a:extLst>
              <a:ext uri="{FF2B5EF4-FFF2-40B4-BE49-F238E27FC236}">
                <a16:creationId xmlns:a16="http://schemas.microsoft.com/office/drawing/2014/main" id="{9A0560B5-3110-4C5B-87C6-925B4FD29858}"/>
              </a:ext>
            </a:extLst>
          </p:cNvPr>
          <p:cNvSpPr>
            <a:spLocks noGrp="1"/>
          </p:cNvSpPr>
          <p:nvPr>
            <p:ph idx="1"/>
          </p:nvPr>
        </p:nvSpPr>
        <p:spPr>
          <a:xfrm>
            <a:off x="838200" y="1463040"/>
            <a:ext cx="10515600" cy="4859383"/>
          </a:xfrm>
        </p:spPr>
        <p:txBody>
          <a:bodyPr>
            <a:normAutofit fontScale="92500" lnSpcReduction="10000"/>
          </a:bodyPr>
          <a:lstStyle/>
          <a:p>
            <a:r>
              <a:rPr lang="en-GB" dirty="0">
                <a:cs typeface="Times New Roman" pitchFamily="18" charset="0"/>
              </a:rPr>
              <a:t>Size and Boundaries: </a:t>
            </a:r>
            <a:r>
              <a:rPr lang="en-AU" dirty="0" err="1">
                <a:cs typeface="Times New Roman" pitchFamily="18" charset="0"/>
              </a:rPr>
              <a:t>Dormaa</a:t>
            </a:r>
            <a:r>
              <a:rPr lang="en-AU" dirty="0">
                <a:cs typeface="Times New Roman" pitchFamily="18" charset="0"/>
              </a:rPr>
              <a:t> East District </a:t>
            </a:r>
            <a:r>
              <a:rPr lang="en-GB" dirty="0">
                <a:cs typeface="Times New Roman" pitchFamily="18" charset="0"/>
              </a:rPr>
              <a:t>has a total land area of </a:t>
            </a:r>
            <a:r>
              <a:rPr lang="en-AU" dirty="0">
                <a:cs typeface="Times New Roman" pitchFamily="18" charset="0"/>
              </a:rPr>
              <a:t>541 Square Kilometres with </a:t>
            </a:r>
            <a:r>
              <a:rPr lang="en-AU" dirty="0" err="1">
                <a:cs typeface="Times New Roman" pitchFamily="18" charset="0"/>
              </a:rPr>
              <a:t>Wamfie</a:t>
            </a:r>
            <a:r>
              <a:rPr lang="en-AU" dirty="0">
                <a:cs typeface="Times New Roman" pitchFamily="18" charset="0"/>
              </a:rPr>
              <a:t> as District Capital</a:t>
            </a:r>
            <a:endParaRPr lang="en-GB" dirty="0">
              <a:cs typeface="Times New Roman" pitchFamily="18" charset="0"/>
            </a:endParaRPr>
          </a:p>
          <a:p>
            <a:r>
              <a:rPr lang="en-GB" dirty="0">
                <a:cs typeface="Times New Roman" pitchFamily="18" charset="0"/>
              </a:rPr>
              <a:t>Physical Characteristics:</a:t>
            </a:r>
            <a:r>
              <a:rPr lang="en-AU" dirty="0">
                <a:cs typeface="Times New Roman" pitchFamily="18" charset="0"/>
              </a:rPr>
              <a:t>The District shares common boundaries with </a:t>
            </a:r>
            <a:r>
              <a:rPr lang="en-AU" dirty="0" err="1">
                <a:cs typeface="Times New Roman" pitchFamily="18" charset="0"/>
              </a:rPr>
              <a:t>Dormaa</a:t>
            </a:r>
            <a:r>
              <a:rPr lang="en-AU" dirty="0">
                <a:cs typeface="Times New Roman" pitchFamily="18" charset="0"/>
              </a:rPr>
              <a:t> Municipal to the West, </a:t>
            </a:r>
            <a:r>
              <a:rPr lang="en-AU" dirty="0" err="1">
                <a:cs typeface="Times New Roman" pitchFamily="18" charset="0"/>
              </a:rPr>
              <a:t>Berekum</a:t>
            </a:r>
            <a:r>
              <a:rPr lang="en-AU" dirty="0">
                <a:cs typeface="Times New Roman" pitchFamily="18" charset="0"/>
              </a:rPr>
              <a:t> to the North, </a:t>
            </a:r>
            <a:r>
              <a:rPr lang="en-AU" dirty="0" err="1">
                <a:cs typeface="Times New Roman" pitchFamily="18" charset="0"/>
              </a:rPr>
              <a:t>Sunyani</a:t>
            </a:r>
            <a:r>
              <a:rPr lang="en-AU" dirty="0">
                <a:cs typeface="Times New Roman" pitchFamily="18" charset="0"/>
              </a:rPr>
              <a:t> to the East, and South by </a:t>
            </a:r>
            <a:r>
              <a:rPr lang="en-AU" dirty="0" err="1">
                <a:cs typeface="Times New Roman" pitchFamily="18" charset="0"/>
              </a:rPr>
              <a:t>Asunafo</a:t>
            </a:r>
            <a:r>
              <a:rPr lang="en-AU" dirty="0">
                <a:cs typeface="Times New Roman" pitchFamily="18" charset="0"/>
              </a:rPr>
              <a:t> North Municipal and </a:t>
            </a:r>
            <a:r>
              <a:rPr lang="en-AU" dirty="0" err="1">
                <a:cs typeface="Times New Roman" pitchFamily="18" charset="0"/>
              </a:rPr>
              <a:t>Asutifi</a:t>
            </a:r>
            <a:r>
              <a:rPr lang="en-AU" dirty="0">
                <a:cs typeface="Times New Roman" pitchFamily="18" charset="0"/>
              </a:rPr>
              <a:t> District of the </a:t>
            </a:r>
            <a:r>
              <a:rPr lang="en-AU" dirty="0" err="1">
                <a:cs typeface="Times New Roman" pitchFamily="18" charset="0"/>
              </a:rPr>
              <a:t>Ahafo</a:t>
            </a:r>
            <a:r>
              <a:rPr lang="en-AU" dirty="0">
                <a:cs typeface="Times New Roman" pitchFamily="18" charset="0"/>
              </a:rPr>
              <a:t> Region</a:t>
            </a:r>
            <a:endParaRPr lang="en-GB" dirty="0">
              <a:cs typeface="Times New Roman" pitchFamily="18" charset="0"/>
            </a:endParaRPr>
          </a:p>
          <a:p>
            <a:r>
              <a:rPr lang="en-GB" dirty="0">
                <a:cs typeface="Times New Roman" pitchFamily="18" charset="0"/>
              </a:rPr>
              <a:t>Population Size and Growth Rate:</a:t>
            </a:r>
            <a:r>
              <a:rPr lang="en-AU" dirty="0">
                <a:ea typeface="Calibri" panose="020F0502020204030204" pitchFamily="34" charset="0"/>
                <a:cs typeface="Times New Roman" pitchFamily="18" charset="0"/>
              </a:rPr>
              <a:t>According to the results of 2021 Population and Housing Census the Districts population stood at 67,899 with 34,563(50.9%) females and 33,336(49.1%) males with an annual growth rate of 3.4 percent.</a:t>
            </a:r>
            <a:endParaRPr lang="en-GB" dirty="0">
              <a:cs typeface="Times New Roman" panose="02020603050405020304" pitchFamily="18" charset="0"/>
            </a:endParaRPr>
          </a:p>
          <a:p>
            <a:r>
              <a:rPr lang="en-GB" dirty="0"/>
              <a:t>Population Structure:</a:t>
            </a:r>
            <a:r>
              <a:rPr lang="en-AU" dirty="0"/>
              <a:t>According to 2010 population 34,023 of economically active population, 22,708 are employed, 865 unemployed and 10,450 economically not active. Females are more employed in the district than males. However, most of these females employed persons are in the informal sector whose income for the month are far below the minimum wage.</a:t>
            </a:r>
            <a:endParaRPr lang="en-GB" dirty="0"/>
          </a:p>
          <a:p>
            <a:r>
              <a:rPr lang="en-GB" dirty="0"/>
              <a:t>Main Economic Activities: The primary occupation in the district is agriculture which employs about, 68.7 percent of the active labour force.  Services employ 9.2 percent of the district active labour force whilst industry and commerce absorb 0.6 and 6.9 percent respectively. However, 5.9 percent are in schools, 2 percent under-going apprenticeship training whilst the remaining 6.3 percent are unemployed.</a:t>
            </a:r>
          </a:p>
        </p:txBody>
      </p:sp>
      <p:sp>
        <p:nvSpPr>
          <p:cNvPr id="4" name="Footer Placeholder 3">
            <a:extLst>
              <a:ext uri="{FF2B5EF4-FFF2-40B4-BE49-F238E27FC236}">
                <a16:creationId xmlns:a16="http://schemas.microsoft.com/office/drawing/2014/main" id="{90676365-5FDA-4C18-93AC-BB819C8F5504}"/>
              </a:ext>
            </a:extLst>
          </p:cNvPr>
          <p:cNvSpPr>
            <a:spLocks noGrp="1"/>
          </p:cNvSpPr>
          <p:nvPr>
            <p:ph type="ftr" sz="quarter" idx="11"/>
          </p:nvPr>
        </p:nvSpPr>
        <p:spPr>
          <a:xfrm>
            <a:off x="838200" y="6311900"/>
            <a:ext cx="4114800" cy="365125"/>
          </a:xfrm>
        </p:spPr>
        <p:txBody>
          <a:bodyPr/>
          <a:lstStyle/>
          <a:p>
            <a:pPr algn="l"/>
            <a:r>
              <a:rPr lang="en-GB" dirty="0"/>
              <a:t>© DPCU, </a:t>
            </a:r>
            <a:r>
              <a:rPr lang="en-GB" dirty="0" err="1"/>
              <a:t>Dormaa</a:t>
            </a:r>
            <a:r>
              <a:rPr lang="en-GB" dirty="0"/>
              <a:t> East, January 2022</a:t>
            </a:r>
          </a:p>
        </p:txBody>
      </p:sp>
      <p:sp>
        <p:nvSpPr>
          <p:cNvPr id="5" name="Slide Number Placeholder 4">
            <a:extLst>
              <a:ext uri="{FF2B5EF4-FFF2-40B4-BE49-F238E27FC236}">
                <a16:creationId xmlns:a16="http://schemas.microsoft.com/office/drawing/2014/main" id="{B0B2F03F-6BE4-43D0-B48C-D8DAC819EDF9}"/>
              </a:ext>
            </a:extLst>
          </p:cNvPr>
          <p:cNvSpPr>
            <a:spLocks noGrp="1"/>
          </p:cNvSpPr>
          <p:nvPr>
            <p:ph type="sldNum" sz="quarter" idx="12"/>
          </p:nvPr>
        </p:nvSpPr>
        <p:spPr/>
        <p:txBody>
          <a:bodyPr/>
          <a:lstStyle/>
          <a:p>
            <a:fld id="{ABAFC123-AD5D-4140-93FE-F545F70610D4}" type="slidenum">
              <a:rPr lang="en-GB" smtClean="0"/>
              <a:pPr/>
              <a:t>7</a:t>
            </a:fld>
            <a:endParaRPr lang="en-GB"/>
          </a:p>
        </p:txBody>
      </p:sp>
    </p:spTree>
    <p:extLst>
      <p:ext uri="{BB962C8B-B14F-4D97-AF65-F5344CB8AC3E}">
        <p14:creationId xmlns:p14="http://schemas.microsoft.com/office/powerpoint/2010/main" val="630076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8560F-9224-408E-8EE1-D02A06438170}"/>
              </a:ext>
            </a:extLst>
          </p:cNvPr>
          <p:cNvSpPr>
            <a:spLocks noGrp="1"/>
          </p:cNvSpPr>
          <p:nvPr>
            <p:ph type="title"/>
          </p:nvPr>
        </p:nvSpPr>
        <p:spPr/>
        <p:txBody>
          <a:bodyPr/>
          <a:lstStyle/>
          <a:p>
            <a:r>
              <a:rPr lang="en-GB" dirty="0"/>
              <a:t>Main Development Issues (1)</a:t>
            </a:r>
            <a:br>
              <a:rPr lang="en-GB" dirty="0"/>
            </a:br>
            <a:r>
              <a:rPr lang="en-GB" sz="3200" i="1" dirty="0"/>
              <a:t>economic development</a:t>
            </a:r>
          </a:p>
        </p:txBody>
      </p:sp>
      <p:sp>
        <p:nvSpPr>
          <p:cNvPr id="3" name="Content Placeholder 2">
            <a:extLst>
              <a:ext uri="{FF2B5EF4-FFF2-40B4-BE49-F238E27FC236}">
                <a16:creationId xmlns:a16="http://schemas.microsoft.com/office/drawing/2014/main" id="{E6333C15-1206-4D89-81B1-B3190D4F26B8}"/>
              </a:ext>
            </a:extLst>
          </p:cNvPr>
          <p:cNvSpPr>
            <a:spLocks noGrp="1"/>
          </p:cNvSpPr>
          <p:nvPr>
            <p:ph idx="1"/>
          </p:nvPr>
        </p:nvSpPr>
        <p:spPr>
          <a:xfrm>
            <a:off x="838200" y="1825625"/>
            <a:ext cx="5174975" cy="4351338"/>
          </a:xfrm>
        </p:spPr>
        <p:txBody>
          <a:bodyPr>
            <a:normAutofit/>
          </a:bodyPr>
          <a:lstStyle/>
          <a:p>
            <a:r>
              <a:rPr lang="en-GB" dirty="0"/>
              <a:t>Inadequate  access to financial services</a:t>
            </a:r>
          </a:p>
          <a:p>
            <a:r>
              <a:rPr lang="en-GB" dirty="0"/>
              <a:t>Outdated revenue data</a:t>
            </a:r>
          </a:p>
          <a:p>
            <a:r>
              <a:rPr lang="en-GB" dirty="0"/>
              <a:t>Overdependence on grants for development projects</a:t>
            </a:r>
          </a:p>
          <a:p>
            <a:r>
              <a:rPr lang="en-GB" dirty="0"/>
              <a:t>Low revenue mobilization in the District</a:t>
            </a:r>
          </a:p>
          <a:p>
            <a:pPr marL="0" indent="0">
              <a:buNone/>
            </a:pPr>
            <a:endParaRPr lang="en-GB" dirty="0"/>
          </a:p>
          <a:p>
            <a:pPr marL="0" indent="0">
              <a:buNone/>
            </a:pPr>
            <a:endParaRPr lang="en-GB" dirty="0"/>
          </a:p>
        </p:txBody>
      </p:sp>
      <p:sp>
        <p:nvSpPr>
          <p:cNvPr id="5" name="Footer Placeholder 4">
            <a:extLst>
              <a:ext uri="{FF2B5EF4-FFF2-40B4-BE49-F238E27FC236}">
                <a16:creationId xmlns:a16="http://schemas.microsoft.com/office/drawing/2014/main" id="{68691DC8-0E0D-49A1-ABEB-94D6FABB1370}"/>
              </a:ext>
            </a:extLst>
          </p:cNvPr>
          <p:cNvSpPr>
            <a:spLocks noGrp="1"/>
          </p:cNvSpPr>
          <p:nvPr>
            <p:ph type="ftr" sz="quarter" idx="11"/>
          </p:nvPr>
        </p:nvSpPr>
        <p:spPr>
          <a:xfrm>
            <a:off x="838200" y="6351657"/>
            <a:ext cx="4114800" cy="365125"/>
          </a:xfrm>
        </p:spPr>
        <p:txBody>
          <a:bodyPr/>
          <a:lstStyle/>
          <a:p>
            <a:pPr algn="l"/>
            <a:r>
              <a:rPr lang="en-GB" dirty="0"/>
              <a:t>© DPCU, </a:t>
            </a:r>
            <a:r>
              <a:rPr lang="en-GB" dirty="0" err="1"/>
              <a:t>Dormaa</a:t>
            </a:r>
            <a:r>
              <a:rPr lang="en-GB" dirty="0"/>
              <a:t> East, January 2022</a:t>
            </a:r>
          </a:p>
        </p:txBody>
      </p:sp>
      <p:sp>
        <p:nvSpPr>
          <p:cNvPr id="6" name="Slide Number Placeholder 5">
            <a:extLst>
              <a:ext uri="{FF2B5EF4-FFF2-40B4-BE49-F238E27FC236}">
                <a16:creationId xmlns:a16="http://schemas.microsoft.com/office/drawing/2014/main" id="{D25DF933-7E25-43A1-BEAB-0398418AF279}"/>
              </a:ext>
            </a:extLst>
          </p:cNvPr>
          <p:cNvSpPr>
            <a:spLocks noGrp="1"/>
          </p:cNvSpPr>
          <p:nvPr>
            <p:ph type="sldNum" sz="quarter" idx="12"/>
          </p:nvPr>
        </p:nvSpPr>
        <p:spPr/>
        <p:txBody>
          <a:bodyPr/>
          <a:lstStyle/>
          <a:p>
            <a:fld id="{ABAFC123-AD5D-4140-93FE-F545F70610D4}" type="slidenum">
              <a:rPr lang="en-GB" smtClean="0"/>
              <a:pPr/>
              <a:t>8</a:t>
            </a:fld>
            <a:endParaRPr lang="en-GB"/>
          </a:p>
        </p:txBody>
      </p:sp>
      <p:sp>
        <p:nvSpPr>
          <p:cNvPr id="4" name="Content Placeholder 2">
            <a:extLst>
              <a:ext uri="{FF2B5EF4-FFF2-40B4-BE49-F238E27FC236}">
                <a16:creationId xmlns:a16="http://schemas.microsoft.com/office/drawing/2014/main" id="{320BD345-093A-403D-A862-065E1A94AA43}"/>
              </a:ext>
            </a:extLst>
          </p:cNvPr>
          <p:cNvSpPr txBox="1">
            <a:spLocks/>
          </p:cNvSpPr>
          <p:nvPr/>
        </p:nvSpPr>
        <p:spPr>
          <a:xfrm>
            <a:off x="6178826" y="1825625"/>
            <a:ext cx="564306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Low Extension farmer Ratio</a:t>
            </a:r>
          </a:p>
          <a:p>
            <a:r>
              <a:rPr lang="en-GB" dirty="0"/>
              <a:t>High cost of production</a:t>
            </a:r>
          </a:p>
          <a:p>
            <a:r>
              <a:rPr lang="en-GB" dirty="0"/>
              <a:t>High post-harvest losses</a:t>
            </a:r>
          </a:p>
          <a:p>
            <a:r>
              <a:rPr lang="en-GB" dirty="0"/>
              <a:t>Poor value chain in agriculture production</a:t>
            </a:r>
          </a:p>
          <a:p>
            <a:pPr marL="0" indent="0">
              <a:buNone/>
            </a:pPr>
            <a:endParaRPr lang="en-GB" dirty="0"/>
          </a:p>
        </p:txBody>
      </p:sp>
    </p:spTree>
    <p:extLst>
      <p:ext uri="{BB962C8B-B14F-4D97-AF65-F5344CB8AC3E}">
        <p14:creationId xmlns:p14="http://schemas.microsoft.com/office/powerpoint/2010/main" val="3815400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B1820-8D0C-458A-B3F3-B98499A7841E}"/>
              </a:ext>
            </a:extLst>
          </p:cNvPr>
          <p:cNvSpPr>
            <a:spLocks noGrp="1"/>
          </p:cNvSpPr>
          <p:nvPr>
            <p:ph type="title"/>
          </p:nvPr>
        </p:nvSpPr>
        <p:spPr/>
        <p:txBody>
          <a:bodyPr/>
          <a:lstStyle/>
          <a:p>
            <a:r>
              <a:rPr lang="en-GB" dirty="0"/>
              <a:t>Main Development Issues (2)</a:t>
            </a:r>
            <a:br>
              <a:rPr lang="en-GB" dirty="0"/>
            </a:br>
            <a:r>
              <a:rPr lang="en-GB" sz="3200" i="1" dirty="0"/>
              <a:t>social development</a:t>
            </a:r>
          </a:p>
        </p:txBody>
      </p:sp>
      <p:sp>
        <p:nvSpPr>
          <p:cNvPr id="3" name="Content Placeholder 2">
            <a:extLst>
              <a:ext uri="{FF2B5EF4-FFF2-40B4-BE49-F238E27FC236}">
                <a16:creationId xmlns:a16="http://schemas.microsoft.com/office/drawing/2014/main" id="{65E96FB2-3C9C-4311-910D-1A253C4CB514}"/>
              </a:ext>
            </a:extLst>
          </p:cNvPr>
          <p:cNvSpPr>
            <a:spLocks noGrp="1"/>
          </p:cNvSpPr>
          <p:nvPr>
            <p:ph idx="1"/>
          </p:nvPr>
        </p:nvSpPr>
        <p:spPr>
          <a:xfrm>
            <a:off x="838200" y="1825625"/>
            <a:ext cx="5032513" cy="4351338"/>
          </a:xfrm>
        </p:spPr>
        <p:txBody>
          <a:bodyPr>
            <a:normAutofit/>
          </a:bodyPr>
          <a:lstStyle/>
          <a:p>
            <a:r>
              <a:rPr lang="en-GB" dirty="0"/>
              <a:t>Inadequate potable water facilities</a:t>
            </a:r>
          </a:p>
          <a:p>
            <a:r>
              <a:rPr lang="en-GB" dirty="0"/>
              <a:t>Poor sanitation  </a:t>
            </a:r>
          </a:p>
          <a:p>
            <a:r>
              <a:rPr lang="en-GB" dirty="0"/>
              <a:t>poor access to ICT services</a:t>
            </a:r>
          </a:p>
          <a:p>
            <a:r>
              <a:rPr lang="en-GB" dirty="0"/>
              <a:t>High incidence of HIV/AIDs and stigmatization of PLWHIV and AIDS</a:t>
            </a:r>
          </a:p>
          <a:p>
            <a:r>
              <a:rPr lang="en-GB" dirty="0"/>
              <a:t>Inadequate health facilities</a:t>
            </a:r>
          </a:p>
          <a:p>
            <a:endParaRPr lang="en-GB" dirty="0"/>
          </a:p>
        </p:txBody>
      </p:sp>
      <p:sp>
        <p:nvSpPr>
          <p:cNvPr id="5" name="Footer Placeholder 4">
            <a:extLst>
              <a:ext uri="{FF2B5EF4-FFF2-40B4-BE49-F238E27FC236}">
                <a16:creationId xmlns:a16="http://schemas.microsoft.com/office/drawing/2014/main" id="{72FC187F-F845-4677-8D63-CBFFB0BEF936}"/>
              </a:ext>
            </a:extLst>
          </p:cNvPr>
          <p:cNvSpPr>
            <a:spLocks noGrp="1"/>
          </p:cNvSpPr>
          <p:nvPr>
            <p:ph type="ftr" sz="quarter" idx="11"/>
          </p:nvPr>
        </p:nvSpPr>
        <p:spPr>
          <a:xfrm>
            <a:off x="838200" y="6333711"/>
            <a:ext cx="4114800" cy="365125"/>
          </a:xfrm>
        </p:spPr>
        <p:txBody>
          <a:bodyPr/>
          <a:lstStyle/>
          <a:p>
            <a:pPr algn="l"/>
            <a:r>
              <a:rPr lang="en-GB" dirty="0"/>
              <a:t>© DPCU, </a:t>
            </a:r>
            <a:r>
              <a:rPr lang="en-GB" dirty="0" err="1"/>
              <a:t>Dormaa</a:t>
            </a:r>
            <a:r>
              <a:rPr lang="en-GB" dirty="0"/>
              <a:t> East, January 2022</a:t>
            </a:r>
          </a:p>
        </p:txBody>
      </p:sp>
      <p:sp>
        <p:nvSpPr>
          <p:cNvPr id="6" name="Slide Number Placeholder 5">
            <a:extLst>
              <a:ext uri="{FF2B5EF4-FFF2-40B4-BE49-F238E27FC236}">
                <a16:creationId xmlns:a16="http://schemas.microsoft.com/office/drawing/2014/main" id="{F8073D44-F08C-4101-B072-0704845886C2}"/>
              </a:ext>
            </a:extLst>
          </p:cNvPr>
          <p:cNvSpPr>
            <a:spLocks noGrp="1"/>
          </p:cNvSpPr>
          <p:nvPr>
            <p:ph type="sldNum" sz="quarter" idx="12"/>
          </p:nvPr>
        </p:nvSpPr>
        <p:spPr/>
        <p:txBody>
          <a:bodyPr/>
          <a:lstStyle/>
          <a:p>
            <a:fld id="{ABAFC123-AD5D-4140-93FE-F545F70610D4}" type="slidenum">
              <a:rPr lang="en-GB" smtClean="0"/>
              <a:pPr/>
              <a:t>9</a:t>
            </a:fld>
            <a:endParaRPr lang="en-GB"/>
          </a:p>
        </p:txBody>
      </p:sp>
      <p:sp>
        <p:nvSpPr>
          <p:cNvPr id="4" name="Content Placeholder 2">
            <a:extLst>
              <a:ext uri="{FF2B5EF4-FFF2-40B4-BE49-F238E27FC236}">
                <a16:creationId xmlns:a16="http://schemas.microsoft.com/office/drawing/2014/main" id="{95C0935E-1518-42DC-BE6D-D730B1C53E11}"/>
              </a:ext>
            </a:extLst>
          </p:cNvPr>
          <p:cNvSpPr txBox="1">
            <a:spLocks/>
          </p:cNvSpPr>
          <p:nvPr/>
        </p:nvSpPr>
        <p:spPr>
          <a:xfrm>
            <a:off x="6096000" y="1690688"/>
            <a:ext cx="5032513" cy="4351338"/>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High incidence of malnutrition and nutrient deficiency in mother and child</a:t>
            </a:r>
          </a:p>
          <a:p>
            <a:r>
              <a:rPr lang="en-GB" dirty="0"/>
              <a:t>Inadequate school infrastructure</a:t>
            </a:r>
          </a:p>
          <a:p>
            <a:r>
              <a:rPr lang="en-GB" dirty="0"/>
              <a:t>Underdeveloped sports facilities</a:t>
            </a:r>
          </a:p>
          <a:p>
            <a:r>
              <a:rPr lang="en-GB" dirty="0"/>
              <a:t>Lack of access to and control of productive resources by the vulnerable and excluded</a:t>
            </a:r>
          </a:p>
          <a:p>
            <a:endParaRPr lang="en-GB" dirty="0"/>
          </a:p>
        </p:txBody>
      </p:sp>
    </p:spTree>
    <p:extLst>
      <p:ext uri="{BB962C8B-B14F-4D97-AF65-F5344CB8AC3E}">
        <p14:creationId xmlns:p14="http://schemas.microsoft.com/office/powerpoint/2010/main" val="40747735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4826</TotalTime>
  <Words>1882</Words>
  <Application>Microsoft Office PowerPoint</Application>
  <PresentationFormat>Widescreen</PresentationFormat>
  <Paragraphs>234</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Trebuchet MS</vt:lpstr>
      <vt:lpstr>Wingdings</vt:lpstr>
      <vt:lpstr>Wingdings 3</vt:lpstr>
      <vt:lpstr>Facet</vt:lpstr>
      <vt:lpstr>Public Hearing on District Medium Term Development Plan (2022 – 2025)</vt:lpstr>
      <vt:lpstr>Presentation Outline</vt:lpstr>
      <vt:lpstr>Objectives of the Public Hearing</vt:lpstr>
      <vt:lpstr>Introduction </vt:lpstr>
      <vt:lpstr>The Plan Preparation Process</vt:lpstr>
      <vt:lpstr>District Development Goals and Objectives</vt:lpstr>
      <vt:lpstr>Summarised Profile of the District</vt:lpstr>
      <vt:lpstr>Main Development Issues (1) economic development</vt:lpstr>
      <vt:lpstr>Main Development Issues (2) social development</vt:lpstr>
      <vt:lpstr>Main Development Issues (3) environment, infrastructure and human settlements</vt:lpstr>
      <vt:lpstr>Main Development Issues (4) governance, corruption and public accountability</vt:lpstr>
      <vt:lpstr>POCC of the District (1) potentials</vt:lpstr>
      <vt:lpstr>POCC of the District (1) potentials</vt:lpstr>
      <vt:lpstr>POCC of the District (2) opportunities</vt:lpstr>
      <vt:lpstr>POCC of the District (3) constraints</vt:lpstr>
      <vt:lpstr>POCC of the District (4) challenges</vt:lpstr>
      <vt:lpstr>KEY PROPOSED PROJECTS WITHIN THE MEDIUM TERM</vt:lpstr>
      <vt:lpstr>Some Proposed Interventions 2022-2025 economic development</vt:lpstr>
      <vt:lpstr>Some Proposed Interventions 2022-2025 social development</vt:lpstr>
      <vt:lpstr>Some Proposed Interventions 2022-2025 environment, infrastructure and human settlements</vt:lpstr>
      <vt:lpstr>Some Proposed Interventions 2022-2025 governance, corruption and public accountability</vt:lpstr>
      <vt:lpstr>Way Forward</vt:lpstr>
      <vt:lpstr>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Hearing on 2022-2025 District Medium Term Development Plan (2022 – 2025)</dc:title>
  <dc:creator>Dr. David Anaafo</dc:creator>
  <cp:lastModifiedBy>Planning Officer</cp:lastModifiedBy>
  <cp:revision>66</cp:revision>
  <dcterms:created xsi:type="dcterms:W3CDTF">2022-01-30T07:25:35Z</dcterms:created>
  <dcterms:modified xsi:type="dcterms:W3CDTF">2022-02-03T10:44:43Z</dcterms:modified>
</cp:coreProperties>
</file>